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024" r:id="rId2"/>
    <p:sldId id="2352" r:id="rId3"/>
    <p:sldId id="2294" r:id="rId4"/>
    <p:sldId id="2284" r:id="rId5"/>
    <p:sldId id="2367" r:id="rId6"/>
    <p:sldId id="2217" r:id="rId7"/>
    <p:sldId id="2346" r:id="rId8"/>
    <p:sldId id="2223" r:id="rId9"/>
    <p:sldId id="2221" r:id="rId10"/>
    <p:sldId id="2348" r:id="rId11"/>
    <p:sldId id="2366" r:id="rId12"/>
    <p:sldId id="2220" r:id="rId13"/>
    <p:sldId id="2353" r:id="rId14"/>
    <p:sldId id="2335" r:id="rId15"/>
    <p:sldId id="2349" r:id="rId16"/>
    <p:sldId id="2354" r:id="rId17"/>
    <p:sldId id="2368" r:id="rId18"/>
    <p:sldId id="2356" r:id="rId19"/>
    <p:sldId id="2369" r:id="rId20"/>
    <p:sldId id="2358" r:id="rId21"/>
    <p:sldId id="2385" r:id="rId22"/>
    <p:sldId id="2362" r:id="rId23"/>
    <p:sldId id="2363" r:id="rId24"/>
    <p:sldId id="2372" r:id="rId25"/>
    <p:sldId id="2373" r:id="rId26"/>
    <p:sldId id="2375" r:id="rId27"/>
    <p:sldId id="2376" r:id="rId28"/>
    <p:sldId id="2377" r:id="rId29"/>
    <p:sldId id="2395" r:id="rId30"/>
    <p:sldId id="2391" r:id="rId31"/>
    <p:sldId id="2379" r:id="rId32"/>
    <p:sldId id="2381" r:id="rId33"/>
    <p:sldId id="2397" r:id="rId34"/>
    <p:sldId id="2380" r:id="rId35"/>
    <p:sldId id="2382" r:id="rId36"/>
    <p:sldId id="2383" r:id="rId37"/>
    <p:sldId id="2384" r:id="rId38"/>
    <p:sldId id="2371" r:id="rId39"/>
    <p:sldId id="2344" r:id="rId40"/>
    <p:sldId id="2336" r:id="rId41"/>
    <p:sldId id="2337" r:id="rId42"/>
    <p:sldId id="2338" r:id="rId43"/>
    <p:sldId id="2339" r:id="rId44"/>
    <p:sldId id="2340" r:id="rId45"/>
    <p:sldId id="2341" r:id="rId46"/>
    <p:sldId id="2342" r:id="rId47"/>
    <p:sldId id="2343" r:id="rId48"/>
    <p:sldId id="2396" r:id="rId49"/>
    <p:sldId id="2402" r:id="rId50"/>
    <p:sldId id="2392" r:id="rId51"/>
    <p:sldId id="2399" r:id="rId52"/>
    <p:sldId id="2394" r:id="rId53"/>
    <p:sldId id="2393" r:id="rId54"/>
    <p:sldId id="2398" r:id="rId55"/>
    <p:sldId id="2400" r:id="rId56"/>
    <p:sldId id="2364" r:id="rId57"/>
    <p:sldId id="2403" r:id="rId58"/>
    <p:sldId id="2404" r:id="rId59"/>
    <p:sldId id="2205" r:id="rId60"/>
  </p:sldIdLst>
  <p:sldSz cx="9906000" cy="6858000" type="A4"/>
  <p:notesSz cx="6797675" cy="9928225"/>
  <p:defaultTextStyle>
    <a:defPPr>
      <a:defRPr lang="pt-BR"/>
    </a:defPPr>
    <a:lvl1pPr algn="ctr" rtl="0" eaLnBrk="0" fontAlgn="base" hangingPunct="0">
      <a:lnSpc>
        <a:spcPct val="110000"/>
      </a:lnSpc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110000"/>
      </a:lnSpc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110000"/>
      </a:lnSpc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110000"/>
      </a:lnSpc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110000"/>
      </a:lnSpc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317"/>
    <a:srgbClr val="119F22"/>
    <a:srgbClr val="0066CC"/>
    <a:srgbClr val="00CC00"/>
    <a:srgbClr val="E6B450"/>
    <a:srgbClr val="005000"/>
    <a:srgbClr val="FF9933"/>
    <a:srgbClr val="663300"/>
    <a:srgbClr val="085011"/>
    <a:srgbClr val="031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74" autoAdjust="0"/>
    <p:restoredTop sz="62500" autoAdjust="0"/>
  </p:normalViewPr>
  <p:slideViewPr>
    <p:cSldViewPr snapToObjects="1">
      <p:cViewPr>
        <p:scale>
          <a:sx n="70" d="100"/>
          <a:sy n="70" d="100"/>
        </p:scale>
        <p:origin x="-2376" y="-728"/>
      </p:cViewPr>
      <p:guideLst>
        <p:guide orient="horz" pos="2160"/>
        <p:guide pos="312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452"/>
    </p:cViewPr>
  </p:sorterViewPr>
  <p:notesViewPr>
    <p:cSldViewPr snapToObjects="1">
      <p:cViewPr>
        <p:scale>
          <a:sx n="80" d="100"/>
          <a:sy n="80" d="100"/>
        </p:scale>
        <p:origin x="-612" y="-7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657260154279082"/>
          <c:y val="0.0599497600474147"/>
          <c:w val="0.920483101433284"/>
          <c:h val="0.73963992909288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Plan1!$C$1</c:f>
              <c:strCache>
                <c:ptCount val="1"/>
                <c:pt idx="0">
                  <c:v>Área (milhões de ha)</c:v>
                </c:pt>
              </c:strCache>
            </c:strRef>
          </c:tx>
          <c:spPr>
            <a:solidFill>
              <a:srgbClr val="FFFF99"/>
            </a:solidFill>
            <a:ln>
              <a:solidFill>
                <a:srgbClr val="CC9900"/>
              </a:solidFill>
            </a:ln>
          </c:spPr>
          <c:invertIfNegative val="0"/>
          <c:cat>
            <c:strRef>
              <c:f>Plan1!$A$2:$A$38</c:f>
              <c:strCache>
                <c:ptCount val="37"/>
                <c:pt idx="0">
                  <c:v>1976/77</c:v>
                </c:pt>
                <c:pt idx="1">
                  <c:v>1977/78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</c:strCache>
            </c:strRef>
          </c:cat>
          <c:val>
            <c:numRef>
              <c:f>Plan1!$C$2:$C$38</c:f>
              <c:numCache>
                <c:formatCode>#,##0</c:formatCode>
                <c:ptCount val="37"/>
                <c:pt idx="0">
                  <c:v>6949.0</c:v>
                </c:pt>
                <c:pt idx="1">
                  <c:v>7780.0</c:v>
                </c:pt>
                <c:pt idx="2">
                  <c:v>8151.0</c:v>
                </c:pt>
                <c:pt idx="3">
                  <c:v>8755.9</c:v>
                </c:pt>
                <c:pt idx="4">
                  <c:v>8693.4</c:v>
                </c:pt>
                <c:pt idx="5">
                  <c:v>8393.2</c:v>
                </c:pt>
                <c:pt idx="6">
                  <c:v>8412.0</c:v>
                </c:pt>
                <c:pt idx="7">
                  <c:v>9162.9</c:v>
                </c:pt>
                <c:pt idx="8">
                  <c:v>10074.0</c:v>
                </c:pt>
                <c:pt idx="9">
                  <c:v>9644.4</c:v>
                </c:pt>
                <c:pt idx="10">
                  <c:v>9221.7</c:v>
                </c:pt>
                <c:pt idx="11">
                  <c:v>10706.6</c:v>
                </c:pt>
                <c:pt idx="12">
                  <c:v>12252.8</c:v>
                </c:pt>
                <c:pt idx="13">
                  <c:v>11551.4</c:v>
                </c:pt>
                <c:pt idx="14">
                  <c:v>9742.5</c:v>
                </c:pt>
                <c:pt idx="15">
                  <c:v>9582.2</c:v>
                </c:pt>
                <c:pt idx="16">
                  <c:v>10717.0</c:v>
                </c:pt>
                <c:pt idx="17">
                  <c:v>11501.7</c:v>
                </c:pt>
                <c:pt idx="18">
                  <c:v>11678.7</c:v>
                </c:pt>
                <c:pt idx="19">
                  <c:v>10663.2</c:v>
                </c:pt>
                <c:pt idx="20">
                  <c:v>11381.3</c:v>
                </c:pt>
                <c:pt idx="21">
                  <c:v>13157.9</c:v>
                </c:pt>
                <c:pt idx="22">
                  <c:v>12995.2</c:v>
                </c:pt>
                <c:pt idx="23">
                  <c:v>13622.9</c:v>
                </c:pt>
                <c:pt idx="24">
                  <c:v>13969.8</c:v>
                </c:pt>
                <c:pt idx="25">
                  <c:v>16386.2</c:v>
                </c:pt>
                <c:pt idx="26">
                  <c:v>18474.8</c:v>
                </c:pt>
                <c:pt idx="27">
                  <c:v>21375.8</c:v>
                </c:pt>
                <c:pt idx="28">
                  <c:v>23301.1</c:v>
                </c:pt>
                <c:pt idx="29">
                  <c:v>22749.4</c:v>
                </c:pt>
                <c:pt idx="30">
                  <c:v>20686.8</c:v>
                </c:pt>
                <c:pt idx="31">
                  <c:v>21313.1</c:v>
                </c:pt>
                <c:pt idx="32">
                  <c:v>21743.1</c:v>
                </c:pt>
                <c:pt idx="33">
                  <c:v>23467.9</c:v>
                </c:pt>
                <c:pt idx="34">
                  <c:v>26181.0</c:v>
                </c:pt>
                <c:pt idx="35">
                  <c:v>28042.2</c:v>
                </c:pt>
                <c:pt idx="36">
                  <c:v>31645.9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0714392"/>
        <c:axId val="2140719560"/>
      </c:barChart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Produção (milhões de toneladas)</c:v>
                </c:pt>
              </c:strCache>
            </c:strRef>
          </c:tx>
          <c:spPr>
            <a:ln w="38100">
              <a:solidFill>
                <a:srgbClr val="006600"/>
              </a:solidFill>
            </a:ln>
          </c:spPr>
          <c:marker>
            <c:symbol val="diamond"/>
            <c:size val="9"/>
            <c:spPr>
              <a:solidFill>
                <a:srgbClr val="00B050"/>
              </a:solidFill>
              <a:ln>
                <a:solidFill>
                  <a:srgbClr val="006600"/>
                </a:solidFill>
              </a:ln>
            </c:spPr>
          </c:marker>
          <c:dLbls>
            <c:delete val="1"/>
          </c:dLbls>
          <c:cat>
            <c:strRef>
              <c:f>Plan1!$A$2:$A$38</c:f>
              <c:strCache>
                <c:ptCount val="37"/>
                <c:pt idx="0">
                  <c:v>1976/77</c:v>
                </c:pt>
                <c:pt idx="1">
                  <c:v>1977/78</c:v>
                </c:pt>
                <c:pt idx="2">
                  <c:v>1978/79</c:v>
                </c:pt>
                <c:pt idx="3">
                  <c:v>1979/80</c:v>
                </c:pt>
                <c:pt idx="4">
                  <c:v>1980/81</c:v>
                </c:pt>
                <c:pt idx="5">
                  <c:v>1981/82</c:v>
                </c:pt>
                <c:pt idx="6">
                  <c:v>1982/83</c:v>
                </c:pt>
                <c:pt idx="7">
                  <c:v>1983/84</c:v>
                </c:pt>
                <c:pt idx="8">
                  <c:v>1984/85</c:v>
                </c:pt>
                <c:pt idx="9">
                  <c:v>1985/86</c:v>
                </c:pt>
                <c:pt idx="10">
                  <c:v>1986/87</c:v>
                </c:pt>
                <c:pt idx="11">
                  <c:v>1987/88</c:v>
                </c:pt>
                <c:pt idx="12">
                  <c:v>1988/89</c:v>
                </c:pt>
                <c:pt idx="13">
                  <c:v>1989/90</c:v>
                </c:pt>
                <c:pt idx="14">
                  <c:v>1990/91</c:v>
                </c:pt>
                <c:pt idx="15">
                  <c:v>1991/92</c:v>
                </c:pt>
                <c:pt idx="16">
                  <c:v>1992/93</c:v>
                </c:pt>
                <c:pt idx="17">
                  <c:v>1993/94</c:v>
                </c:pt>
                <c:pt idx="18">
                  <c:v>1994/95</c:v>
                </c:pt>
                <c:pt idx="19">
                  <c:v>1995/96</c:v>
                </c:pt>
                <c:pt idx="20">
                  <c:v>1996/97</c:v>
                </c:pt>
                <c:pt idx="21">
                  <c:v>1997/98</c:v>
                </c:pt>
                <c:pt idx="22">
                  <c:v>1998/99</c:v>
                </c:pt>
                <c:pt idx="23">
                  <c:v>1999/00</c:v>
                </c:pt>
                <c:pt idx="24">
                  <c:v>2000/01</c:v>
                </c:pt>
                <c:pt idx="25">
                  <c:v>2001/02</c:v>
                </c:pt>
                <c:pt idx="26">
                  <c:v>2002/03</c:v>
                </c:pt>
                <c:pt idx="27">
                  <c:v>2003/04</c:v>
                </c:pt>
                <c:pt idx="28">
                  <c:v>2004/05</c:v>
                </c:pt>
                <c:pt idx="29">
                  <c:v>2005/06</c:v>
                </c:pt>
                <c:pt idx="30">
                  <c:v>2006/07</c:v>
                </c:pt>
                <c:pt idx="31">
                  <c:v>2007/08</c:v>
                </c:pt>
                <c:pt idx="32">
                  <c:v>2008/09</c:v>
                </c:pt>
                <c:pt idx="33">
                  <c:v>2009/10</c:v>
                </c:pt>
                <c:pt idx="34">
                  <c:v>2010/11</c:v>
                </c:pt>
                <c:pt idx="35">
                  <c:v>2011/12</c:v>
                </c:pt>
                <c:pt idx="36">
                  <c:v>2012/13</c:v>
                </c:pt>
              </c:strCache>
            </c:strRef>
          </c:cat>
          <c:val>
            <c:numRef>
              <c:f>Plan1!$B$2:$B$38</c:f>
              <c:numCache>
                <c:formatCode>#,##0</c:formatCode>
                <c:ptCount val="37"/>
                <c:pt idx="0">
                  <c:v>12145.0</c:v>
                </c:pt>
                <c:pt idx="1">
                  <c:v>9726.0</c:v>
                </c:pt>
                <c:pt idx="2">
                  <c:v>10200.0</c:v>
                </c:pt>
                <c:pt idx="3">
                  <c:v>14887.4</c:v>
                </c:pt>
                <c:pt idx="4">
                  <c:v>15484.8</c:v>
                </c:pt>
                <c:pt idx="5">
                  <c:v>12890.9</c:v>
                </c:pt>
                <c:pt idx="6">
                  <c:v>14532.9</c:v>
                </c:pt>
                <c:pt idx="7">
                  <c:v>15340.5</c:v>
                </c:pt>
                <c:pt idx="8">
                  <c:v>18211.5</c:v>
                </c:pt>
                <c:pt idx="9">
                  <c:v>13207.5</c:v>
                </c:pt>
                <c:pt idx="10">
                  <c:v>17071.5</c:v>
                </c:pt>
                <c:pt idx="11">
                  <c:v>18127.0</c:v>
                </c:pt>
                <c:pt idx="12">
                  <c:v>23929.2</c:v>
                </c:pt>
                <c:pt idx="13">
                  <c:v>20101.3</c:v>
                </c:pt>
                <c:pt idx="14">
                  <c:v>15394.5</c:v>
                </c:pt>
                <c:pt idx="15">
                  <c:v>19418.59999999999</c:v>
                </c:pt>
                <c:pt idx="16">
                  <c:v>23042.1</c:v>
                </c:pt>
                <c:pt idx="17">
                  <c:v>25059.2</c:v>
                </c:pt>
                <c:pt idx="18">
                  <c:v>25934.1</c:v>
                </c:pt>
                <c:pt idx="19">
                  <c:v>23189.7</c:v>
                </c:pt>
                <c:pt idx="20">
                  <c:v>26160.0</c:v>
                </c:pt>
                <c:pt idx="21">
                  <c:v>31369.9</c:v>
                </c:pt>
                <c:pt idx="22">
                  <c:v>30765.0</c:v>
                </c:pt>
                <c:pt idx="23">
                  <c:v>32890.0</c:v>
                </c:pt>
                <c:pt idx="24">
                  <c:v>38431.8</c:v>
                </c:pt>
                <c:pt idx="25">
                  <c:v>42230.0</c:v>
                </c:pt>
                <c:pt idx="26">
                  <c:v>52017.5</c:v>
                </c:pt>
                <c:pt idx="27">
                  <c:v>49792.7</c:v>
                </c:pt>
                <c:pt idx="28">
                  <c:v>52304.6</c:v>
                </c:pt>
                <c:pt idx="29">
                  <c:v>55027.1</c:v>
                </c:pt>
                <c:pt idx="30">
                  <c:v>58391.8</c:v>
                </c:pt>
                <c:pt idx="31">
                  <c:v>60017.7</c:v>
                </c:pt>
                <c:pt idx="32">
                  <c:v>57165.5</c:v>
                </c:pt>
                <c:pt idx="33">
                  <c:v>68688.2</c:v>
                </c:pt>
                <c:pt idx="34">
                  <c:v>75324.3</c:v>
                </c:pt>
                <c:pt idx="35">
                  <c:v>66383.0</c:v>
                </c:pt>
                <c:pt idx="36">
                  <c:v>83424.3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40714392"/>
        <c:axId val="2140719560"/>
      </c:lineChart>
      <c:catAx>
        <c:axId val="21407143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0719560"/>
        <c:crosses val="autoZero"/>
        <c:auto val="1"/>
        <c:lblAlgn val="ctr"/>
        <c:lblOffset val="100"/>
        <c:tickLblSkip val="2"/>
        <c:noMultiLvlLbl val="0"/>
      </c:catAx>
      <c:valAx>
        <c:axId val="214071956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#,##0" sourceLinked="1"/>
        <c:majorTickMark val="out"/>
        <c:minorTickMark val="none"/>
        <c:tickLblPos val="nextTo"/>
        <c:crossAx val="2140714392"/>
        <c:crosses val="autoZero"/>
        <c:crossBetween val="between"/>
        <c:dispUnits>
          <c:builtInUnit val="thousands"/>
        </c:dispUnits>
      </c:valAx>
    </c:plotArea>
    <c:legend>
      <c:legendPos val="l"/>
      <c:legendEntry>
        <c:idx val="0"/>
        <c:txPr>
          <a:bodyPr/>
          <a:lstStyle/>
          <a:p>
            <a:pPr>
              <a:defRPr sz="1800" b="1">
                <a:solidFill>
                  <a:srgbClr val="0B7317"/>
                </a:solidFill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600" b="1">
                <a:solidFill>
                  <a:srgbClr val="0066CC"/>
                </a:solidFill>
              </a:defRPr>
            </a:pPr>
            <a:endParaRPr lang="en-US"/>
          </a:p>
        </c:txPr>
      </c:legendEntry>
      <c:layout>
        <c:manualLayout>
          <c:xMode val="edge"/>
          <c:yMode val="edge"/>
          <c:x val="0.125733509275466"/>
          <c:y val="0.0745839503926532"/>
          <c:w val="0.443095835461234"/>
          <c:h val="0.199433188309998"/>
        </c:manualLayout>
      </c:layout>
      <c:overlay val="1"/>
      <c:spPr>
        <a:solidFill>
          <a:schemeClr val="bg1"/>
        </a:solidFill>
        <a:ln>
          <a:solidFill>
            <a:schemeClr val="bg1">
              <a:lumMod val="8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B7D7EF-F3FD-4420-879A-85DDCC9AA66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7FB37F9-6AA8-4261-87C8-31E743FE18F9}">
      <dgm:prSet phldrT="[Texto]"/>
      <dgm:spPr/>
      <dgm:t>
        <a:bodyPr/>
        <a:lstStyle/>
        <a:p>
          <a:r>
            <a:rPr lang="pt-BR" b="1" smtClean="0"/>
            <a:t>BUSINESS SECTOR</a:t>
          </a:r>
          <a:endParaRPr lang="pt-BR" b="1" dirty="0"/>
        </a:p>
      </dgm:t>
    </dgm:pt>
    <dgm:pt modelId="{40A6DD7B-A077-4819-8347-59129C75B856}" type="parTrans" cxnId="{06A10062-1E84-4831-A223-32B7C66BF379}">
      <dgm:prSet/>
      <dgm:spPr/>
      <dgm:t>
        <a:bodyPr/>
        <a:lstStyle/>
        <a:p>
          <a:endParaRPr lang="pt-BR"/>
        </a:p>
      </dgm:t>
    </dgm:pt>
    <dgm:pt modelId="{E914EB05-614D-4AA5-A801-EF3859E1A014}" type="sibTrans" cxnId="{06A10062-1E84-4831-A223-32B7C66BF379}">
      <dgm:prSet/>
      <dgm:spPr/>
      <dgm:t>
        <a:bodyPr/>
        <a:lstStyle/>
        <a:p>
          <a:endParaRPr lang="pt-BR"/>
        </a:p>
      </dgm:t>
    </dgm:pt>
    <dgm:pt modelId="{1C8D2627-5B72-48B9-B9EA-7D875EB80229}">
      <dgm:prSet phldrT="[Texto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pt-BR" b="1" smtClean="0"/>
            <a:t>GOVERNMENT</a:t>
          </a:r>
          <a:endParaRPr lang="pt-BR" b="1" dirty="0"/>
        </a:p>
      </dgm:t>
    </dgm:pt>
    <dgm:pt modelId="{5DC3B544-EB71-4BE3-8527-D456C25D3A6B}" type="parTrans" cxnId="{2DFE825F-19ED-43BE-8CC0-E852EFFA9CFD}">
      <dgm:prSet/>
      <dgm:spPr/>
      <dgm:t>
        <a:bodyPr/>
        <a:lstStyle/>
        <a:p>
          <a:endParaRPr lang="pt-BR"/>
        </a:p>
      </dgm:t>
    </dgm:pt>
    <dgm:pt modelId="{0CA9FEFF-6181-433E-8B6F-CF177244C770}" type="sibTrans" cxnId="{2DFE825F-19ED-43BE-8CC0-E852EFFA9CFD}">
      <dgm:prSet/>
      <dgm:spPr/>
      <dgm:t>
        <a:bodyPr/>
        <a:lstStyle/>
        <a:p>
          <a:endParaRPr lang="pt-BR"/>
        </a:p>
      </dgm:t>
    </dgm:pt>
    <dgm:pt modelId="{B8D08FDF-C46F-4348-8536-FF78EAF9F371}">
      <dgm:prSet phldrT="[Texto]"/>
      <dgm:spPr>
        <a:solidFill>
          <a:schemeClr val="bg2">
            <a:lumMod val="50000"/>
            <a:alpha val="50000"/>
          </a:schemeClr>
        </a:solidFill>
      </dgm:spPr>
      <dgm:t>
        <a:bodyPr/>
        <a:lstStyle/>
        <a:p>
          <a:r>
            <a:rPr lang="pt-BR" b="1" smtClean="0"/>
            <a:t>CIVIL SOCIETY</a:t>
          </a:r>
          <a:endParaRPr lang="pt-BR" b="1" dirty="0"/>
        </a:p>
      </dgm:t>
    </dgm:pt>
    <dgm:pt modelId="{743BD16A-35BE-415B-B85A-78A3D85794E8}" type="parTrans" cxnId="{1D9209CB-5ADB-4C60-8C15-3FC5A84D0B81}">
      <dgm:prSet/>
      <dgm:spPr/>
      <dgm:t>
        <a:bodyPr/>
        <a:lstStyle/>
        <a:p>
          <a:endParaRPr lang="pt-BR"/>
        </a:p>
      </dgm:t>
    </dgm:pt>
    <dgm:pt modelId="{897D1D0A-F521-45B6-810D-0582916B4D98}" type="sibTrans" cxnId="{1D9209CB-5ADB-4C60-8C15-3FC5A84D0B81}">
      <dgm:prSet/>
      <dgm:spPr/>
      <dgm:t>
        <a:bodyPr/>
        <a:lstStyle/>
        <a:p>
          <a:endParaRPr lang="pt-BR"/>
        </a:p>
      </dgm:t>
    </dgm:pt>
    <dgm:pt modelId="{E702EED2-E661-4DBE-A412-1CE8490228B1}" type="pres">
      <dgm:prSet presAssocID="{EEB7D7EF-F3FD-4420-879A-85DDCC9AA663}" presName="compositeShape" presStyleCnt="0">
        <dgm:presLayoutVars>
          <dgm:chMax val="7"/>
          <dgm:dir/>
          <dgm:resizeHandles val="exact"/>
        </dgm:presLayoutVars>
      </dgm:prSet>
      <dgm:spPr/>
    </dgm:pt>
    <dgm:pt modelId="{252F0B01-E430-4815-AE99-DA1F7BDB9D3B}" type="pres">
      <dgm:prSet presAssocID="{F7FB37F9-6AA8-4261-87C8-31E743FE18F9}" presName="circ1" presStyleLbl="vennNode1" presStyleIdx="0" presStyleCnt="3"/>
      <dgm:spPr/>
      <dgm:t>
        <a:bodyPr/>
        <a:lstStyle/>
        <a:p>
          <a:endParaRPr lang="pt-BR"/>
        </a:p>
      </dgm:t>
    </dgm:pt>
    <dgm:pt modelId="{8F32E5F6-F356-4190-A4A2-B13AD615086E}" type="pres">
      <dgm:prSet presAssocID="{F7FB37F9-6AA8-4261-87C8-31E743FE18F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DB0BA7D-9F75-48B4-A963-481A84FE4F7D}" type="pres">
      <dgm:prSet presAssocID="{1C8D2627-5B72-48B9-B9EA-7D875EB80229}" presName="circ2" presStyleLbl="vennNode1" presStyleIdx="1" presStyleCnt="3"/>
      <dgm:spPr/>
      <dgm:t>
        <a:bodyPr/>
        <a:lstStyle/>
        <a:p>
          <a:endParaRPr lang="pt-BR"/>
        </a:p>
      </dgm:t>
    </dgm:pt>
    <dgm:pt modelId="{FE84442D-E49A-4B03-B76C-558F53F8C0FA}" type="pres">
      <dgm:prSet presAssocID="{1C8D2627-5B72-48B9-B9EA-7D875EB8022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54A3A42-4305-47F5-837C-39AC2A055083}" type="pres">
      <dgm:prSet presAssocID="{B8D08FDF-C46F-4348-8536-FF78EAF9F371}" presName="circ3" presStyleLbl="vennNode1" presStyleIdx="2" presStyleCnt="3"/>
      <dgm:spPr/>
      <dgm:t>
        <a:bodyPr/>
        <a:lstStyle/>
        <a:p>
          <a:endParaRPr lang="pt-BR"/>
        </a:p>
      </dgm:t>
    </dgm:pt>
    <dgm:pt modelId="{D8C92AB0-A424-4F16-8E0D-79FBA478FE11}" type="pres">
      <dgm:prSet presAssocID="{B8D08FDF-C46F-4348-8536-FF78EAF9F37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61F98C8-64BB-4319-959E-EE9130DD64AD}" type="presOf" srcId="{1C8D2627-5B72-48B9-B9EA-7D875EB80229}" destId="{EDB0BA7D-9F75-48B4-A963-481A84FE4F7D}" srcOrd="0" destOrd="0" presId="urn:microsoft.com/office/officeart/2005/8/layout/venn1"/>
    <dgm:cxn modelId="{F5A572A2-35FE-4442-894F-B413D16AB23F}" type="presOf" srcId="{1C8D2627-5B72-48B9-B9EA-7D875EB80229}" destId="{FE84442D-E49A-4B03-B76C-558F53F8C0FA}" srcOrd="1" destOrd="0" presId="urn:microsoft.com/office/officeart/2005/8/layout/venn1"/>
    <dgm:cxn modelId="{1D9209CB-5ADB-4C60-8C15-3FC5A84D0B81}" srcId="{EEB7D7EF-F3FD-4420-879A-85DDCC9AA663}" destId="{B8D08FDF-C46F-4348-8536-FF78EAF9F371}" srcOrd="2" destOrd="0" parTransId="{743BD16A-35BE-415B-B85A-78A3D85794E8}" sibTransId="{897D1D0A-F521-45B6-810D-0582916B4D98}"/>
    <dgm:cxn modelId="{06A10062-1E84-4831-A223-32B7C66BF379}" srcId="{EEB7D7EF-F3FD-4420-879A-85DDCC9AA663}" destId="{F7FB37F9-6AA8-4261-87C8-31E743FE18F9}" srcOrd="0" destOrd="0" parTransId="{40A6DD7B-A077-4819-8347-59129C75B856}" sibTransId="{E914EB05-614D-4AA5-A801-EF3859E1A014}"/>
    <dgm:cxn modelId="{D983BF37-DD39-484E-A0A6-5B3D1FD51194}" type="presOf" srcId="{B8D08FDF-C46F-4348-8536-FF78EAF9F371}" destId="{F54A3A42-4305-47F5-837C-39AC2A055083}" srcOrd="0" destOrd="0" presId="urn:microsoft.com/office/officeart/2005/8/layout/venn1"/>
    <dgm:cxn modelId="{0DD4CB70-EE52-4D15-9374-C7D8DFA41127}" type="presOf" srcId="{EEB7D7EF-F3FD-4420-879A-85DDCC9AA663}" destId="{E702EED2-E661-4DBE-A412-1CE8490228B1}" srcOrd="0" destOrd="0" presId="urn:microsoft.com/office/officeart/2005/8/layout/venn1"/>
    <dgm:cxn modelId="{75774494-DF4F-41C2-9CAB-EF28E20F036E}" type="presOf" srcId="{B8D08FDF-C46F-4348-8536-FF78EAF9F371}" destId="{D8C92AB0-A424-4F16-8E0D-79FBA478FE11}" srcOrd="1" destOrd="0" presId="urn:microsoft.com/office/officeart/2005/8/layout/venn1"/>
    <dgm:cxn modelId="{0E71ECBA-82F7-490B-8898-6249E91E3696}" type="presOf" srcId="{F7FB37F9-6AA8-4261-87C8-31E743FE18F9}" destId="{252F0B01-E430-4815-AE99-DA1F7BDB9D3B}" srcOrd="0" destOrd="0" presId="urn:microsoft.com/office/officeart/2005/8/layout/venn1"/>
    <dgm:cxn modelId="{2DFE825F-19ED-43BE-8CC0-E852EFFA9CFD}" srcId="{EEB7D7EF-F3FD-4420-879A-85DDCC9AA663}" destId="{1C8D2627-5B72-48B9-B9EA-7D875EB80229}" srcOrd="1" destOrd="0" parTransId="{5DC3B544-EB71-4BE3-8527-D456C25D3A6B}" sibTransId="{0CA9FEFF-6181-433E-8B6F-CF177244C770}"/>
    <dgm:cxn modelId="{A88D3EB3-B8FE-4752-958E-1A0621DCF2B4}" type="presOf" srcId="{F7FB37F9-6AA8-4261-87C8-31E743FE18F9}" destId="{8F32E5F6-F356-4190-A4A2-B13AD615086E}" srcOrd="1" destOrd="0" presId="urn:microsoft.com/office/officeart/2005/8/layout/venn1"/>
    <dgm:cxn modelId="{5634C798-F610-4E50-97F0-FA4D66EA154F}" type="presParOf" srcId="{E702EED2-E661-4DBE-A412-1CE8490228B1}" destId="{252F0B01-E430-4815-AE99-DA1F7BDB9D3B}" srcOrd="0" destOrd="0" presId="urn:microsoft.com/office/officeart/2005/8/layout/venn1"/>
    <dgm:cxn modelId="{3282E444-C529-4E67-86B7-7FCB3D510B05}" type="presParOf" srcId="{E702EED2-E661-4DBE-A412-1CE8490228B1}" destId="{8F32E5F6-F356-4190-A4A2-B13AD615086E}" srcOrd="1" destOrd="0" presId="urn:microsoft.com/office/officeart/2005/8/layout/venn1"/>
    <dgm:cxn modelId="{69CD455D-5C7A-4B33-BCA2-B2CF5F857BE5}" type="presParOf" srcId="{E702EED2-E661-4DBE-A412-1CE8490228B1}" destId="{EDB0BA7D-9F75-48B4-A963-481A84FE4F7D}" srcOrd="2" destOrd="0" presId="urn:microsoft.com/office/officeart/2005/8/layout/venn1"/>
    <dgm:cxn modelId="{FCF4C0C4-D5C3-47A0-B5BD-FFF99056B0B0}" type="presParOf" srcId="{E702EED2-E661-4DBE-A412-1CE8490228B1}" destId="{FE84442D-E49A-4B03-B76C-558F53F8C0FA}" srcOrd="3" destOrd="0" presId="urn:microsoft.com/office/officeart/2005/8/layout/venn1"/>
    <dgm:cxn modelId="{8E455B90-431A-4F3A-BE32-8E9DB671EF30}" type="presParOf" srcId="{E702EED2-E661-4DBE-A412-1CE8490228B1}" destId="{F54A3A42-4305-47F5-837C-39AC2A055083}" srcOrd="4" destOrd="0" presId="urn:microsoft.com/office/officeart/2005/8/layout/venn1"/>
    <dgm:cxn modelId="{212D1D86-B543-4718-BEE1-89C296EEE6DD}" type="presParOf" srcId="{E702EED2-E661-4DBE-A412-1CE8490228B1}" destId="{D8C92AB0-A424-4F16-8E0D-79FBA478FE1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F0B01-E430-4815-AE99-DA1F7BDB9D3B}">
      <dsp:nvSpPr>
        <dsp:cNvPr id="0" name=""/>
        <dsp:cNvSpPr/>
      </dsp:nvSpPr>
      <dsp:spPr>
        <a:xfrm>
          <a:off x="1981199" y="55033"/>
          <a:ext cx="2641600" cy="26416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b="1" kern="1200" smtClean="0"/>
            <a:t>BUSINESS SECTOR</a:t>
          </a:r>
          <a:endParaRPr lang="pt-BR" sz="1700" b="1" kern="1200" dirty="0"/>
        </a:p>
      </dsp:txBody>
      <dsp:txXfrm>
        <a:off x="2333413" y="517313"/>
        <a:ext cx="1937173" cy="1188720"/>
      </dsp:txXfrm>
    </dsp:sp>
    <dsp:sp modelId="{EDB0BA7D-9F75-48B4-A963-481A84FE4F7D}">
      <dsp:nvSpPr>
        <dsp:cNvPr id="0" name=""/>
        <dsp:cNvSpPr/>
      </dsp:nvSpPr>
      <dsp:spPr>
        <a:xfrm>
          <a:off x="2934377" y="1706033"/>
          <a:ext cx="2641600" cy="2641600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b="1" kern="1200" smtClean="0"/>
            <a:t>GOVERNMENT</a:t>
          </a:r>
          <a:endParaRPr lang="pt-BR" sz="1700" b="1" kern="1200" dirty="0"/>
        </a:p>
      </dsp:txBody>
      <dsp:txXfrm>
        <a:off x="3742266" y="2388446"/>
        <a:ext cx="1584960" cy="1452880"/>
      </dsp:txXfrm>
    </dsp:sp>
    <dsp:sp modelId="{F54A3A42-4305-47F5-837C-39AC2A055083}">
      <dsp:nvSpPr>
        <dsp:cNvPr id="0" name=""/>
        <dsp:cNvSpPr/>
      </dsp:nvSpPr>
      <dsp:spPr>
        <a:xfrm>
          <a:off x="1028022" y="1706033"/>
          <a:ext cx="2641600" cy="2641600"/>
        </a:xfrm>
        <a:prstGeom prst="ellipse">
          <a:avLst/>
        </a:prstGeom>
        <a:solidFill>
          <a:schemeClr val="bg2">
            <a:lumMod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b="1" kern="1200" smtClean="0"/>
            <a:t>CIVIL SOCIETY</a:t>
          </a:r>
          <a:endParaRPr lang="pt-BR" sz="1700" b="1" kern="1200" dirty="0"/>
        </a:p>
      </dsp:txBody>
      <dsp:txXfrm>
        <a:off x="1276773" y="2388446"/>
        <a:ext cx="1584960" cy="1452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0.91818</cdr:x>
      <cdr:y>0.01869</cdr:y>
    </cdr:from>
    <cdr:to>
      <cdr:x>1</cdr:x>
      <cdr:y>0.09636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8574810" y="97370"/>
          <a:ext cx="764110" cy="40467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pt-BR"/>
          </a:defPPr>
          <a:lvl1pPr algn="ctr" rtl="0" eaLnBrk="0" fontAlgn="base" hangingPunct="0">
            <a:lnSpc>
              <a:spcPct val="110000"/>
            </a:lnSpc>
            <a:spcBef>
              <a:spcPct val="0"/>
            </a:spcBef>
            <a:spcAft>
              <a:spcPct val="0"/>
            </a:spcAft>
            <a:defRPr sz="2400" b="1"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1pPr>
          <a:lvl2pPr marL="457200" algn="ctr" rtl="0" eaLnBrk="0" fontAlgn="base" hangingPunct="0">
            <a:lnSpc>
              <a:spcPct val="110000"/>
            </a:lnSpc>
            <a:spcBef>
              <a:spcPct val="0"/>
            </a:spcBef>
            <a:spcAft>
              <a:spcPct val="0"/>
            </a:spcAft>
            <a:defRPr sz="2400" b="1"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2pPr>
          <a:lvl3pPr marL="914400" algn="ctr" rtl="0" eaLnBrk="0" fontAlgn="base" hangingPunct="0">
            <a:lnSpc>
              <a:spcPct val="110000"/>
            </a:lnSpc>
            <a:spcBef>
              <a:spcPct val="0"/>
            </a:spcBef>
            <a:spcAft>
              <a:spcPct val="0"/>
            </a:spcAft>
            <a:defRPr sz="2400" b="1"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3pPr>
          <a:lvl4pPr marL="1371600" algn="ctr" rtl="0" eaLnBrk="0" fontAlgn="base" hangingPunct="0">
            <a:lnSpc>
              <a:spcPct val="110000"/>
            </a:lnSpc>
            <a:spcBef>
              <a:spcPct val="0"/>
            </a:spcBef>
            <a:spcAft>
              <a:spcPct val="0"/>
            </a:spcAft>
            <a:defRPr sz="2400" b="1"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4pPr>
          <a:lvl5pPr marL="1828800" algn="ctr" rtl="0" eaLnBrk="0" fontAlgn="base" hangingPunct="0">
            <a:lnSpc>
              <a:spcPct val="110000"/>
            </a:lnSpc>
            <a:spcBef>
              <a:spcPct val="0"/>
            </a:spcBef>
            <a:spcAft>
              <a:spcPct val="0"/>
            </a:spcAft>
            <a:defRPr sz="2400" b="1"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sz="2400" b="1"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sz="2400" b="1"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sz="2400" b="1"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sz="2400" b="1" kern="1200">
              <a:solidFill>
                <a:schemeClr val="tx1"/>
              </a:solidFill>
              <a:latin typeface="Arial" charset="0"/>
              <a:ea typeface="+mn-ea"/>
              <a:cs typeface="+mn-cs"/>
            </a:defRPr>
          </a:lvl9pPr>
        </a:lstStyle>
        <a:p xmlns:a="http://schemas.openxmlformats.org/drawingml/2006/main">
          <a:r>
            <a:rPr lang="pt-BR" sz="2000" dirty="0" smtClean="0">
              <a:solidFill>
                <a:srgbClr val="0B7317"/>
              </a:solidFill>
            </a:rPr>
            <a:t>96</a:t>
          </a:r>
          <a:endParaRPr lang="pt-BR" sz="2000" dirty="0">
            <a:solidFill>
              <a:srgbClr val="0B7317"/>
            </a:solidFill>
          </a:endParaRPr>
        </a:p>
      </cdr:txBody>
    </cdr:sp>
  </cdr:relSizeAnchor>
  <cdr:relSizeAnchor xmlns:cdr="http://schemas.openxmlformats.org/drawingml/2006/chartDrawing">
    <cdr:from>
      <cdr:x>0.9448</cdr:x>
      <cdr:y>0.46095</cdr:y>
    </cdr:from>
    <cdr:to>
      <cdr:x>1</cdr:x>
      <cdr:y>0.53774</cdr:y>
    </cdr:to>
    <cdr:sp macro="" textlink="">
      <cdr:nvSpPr>
        <cdr:cNvPr id="3" name="CaixaDeTexto 1"/>
        <cdr:cNvSpPr txBox="1"/>
      </cdr:nvSpPr>
      <cdr:spPr>
        <a:xfrm xmlns:a="http://schemas.openxmlformats.org/drawingml/2006/main">
          <a:off x="8823412" y="2401626"/>
          <a:ext cx="515508" cy="40009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pt-BR" sz="2000" b="1" dirty="0" smtClean="0">
              <a:solidFill>
                <a:srgbClr val="0066CC"/>
              </a:solidFill>
            </a:rPr>
            <a:t>32</a:t>
          </a:r>
          <a:endParaRPr lang="pt-BR" sz="2000" b="1" dirty="0">
            <a:solidFill>
              <a:srgbClr val="0066CC"/>
            </a:solidFill>
          </a:endParaRPr>
        </a:p>
      </cdr:txBody>
    </cdr:sp>
  </cdr:relSizeAnchor>
  <cdr:relSizeAnchor xmlns:cdr="http://schemas.openxmlformats.org/drawingml/2006/chartDrawing">
    <cdr:from>
      <cdr:x>0.06138</cdr:x>
      <cdr:y>0.70054</cdr:y>
    </cdr:from>
    <cdr:to>
      <cdr:x>0.10558</cdr:x>
      <cdr:y>0.77821</cdr:y>
    </cdr:to>
    <cdr:sp macro="" textlink="">
      <cdr:nvSpPr>
        <cdr:cNvPr id="4" name="CaixaDeTexto 1"/>
        <cdr:cNvSpPr txBox="1"/>
      </cdr:nvSpPr>
      <cdr:spPr>
        <a:xfrm xmlns:a="http://schemas.openxmlformats.org/drawingml/2006/main">
          <a:off x="573217" y="3649960"/>
          <a:ext cx="412775" cy="404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pt-BR" sz="2000" b="1" dirty="0" smtClean="0">
              <a:solidFill>
                <a:srgbClr val="0066CC"/>
              </a:solidFill>
            </a:rPr>
            <a:t>7</a:t>
          </a:r>
          <a:endParaRPr lang="pt-BR" sz="2000" b="1" dirty="0">
            <a:solidFill>
              <a:srgbClr val="0066CC"/>
            </a:solidFill>
          </a:endParaRPr>
        </a:p>
      </cdr:txBody>
    </cdr:sp>
  </cdr:relSizeAnchor>
  <cdr:relSizeAnchor xmlns:cdr="http://schemas.openxmlformats.org/drawingml/2006/chartDrawing">
    <cdr:from>
      <cdr:x>0.04645</cdr:x>
      <cdr:y>0.8261</cdr:y>
    </cdr:from>
    <cdr:to>
      <cdr:x>0.11237</cdr:x>
      <cdr:y>0.88138</cdr:y>
    </cdr:to>
    <cdr:sp macro="" textlink="">
      <cdr:nvSpPr>
        <cdr:cNvPr id="5" name="CaixaDeTexto 4"/>
        <cdr:cNvSpPr txBox="1"/>
      </cdr:nvSpPr>
      <cdr:spPr>
        <a:xfrm xmlns:a="http://schemas.openxmlformats.org/drawingml/2006/main">
          <a:off x="433824" y="4304150"/>
          <a:ext cx="615593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1400" b="1" dirty="0" smtClean="0"/>
            <a:t>1975</a:t>
          </a:r>
          <a:endParaRPr lang="pt-BR" sz="1400" b="1" dirty="0"/>
        </a:p>
      </cdr:txBody>
    </cdr:sp>
  </cdr:relSizeAnchor>
  <cdr:relSizeAnchor xmlns:cdr="http://schemas.openxmlformats.org/drawingml/2006/chartDrawing">
    <cdr:from>
      <cdr:x>0.93408</cdr:x>
      <cdr:y>0.81312</cdr:y>
    </cdr:from>
    <cdr:to>
      <cdr:x>1</cdr:x>
      <cdr:y>0.8684</cdr:y>
    </cdr:to>
    <cdr:sp macro="" textlink="">
      <cdr:nvSpPr>
        <cdr:cNvPr id="6" name="CaixaDeTexto 1"/>
        <cdr:cNvSpPr txBox="1"/>
      </cdr:nvSpPr>
      <cdr:spPr>
        <a:xfrm xmlns:a="http://schemas.openxmlformats.org/drawingml/2006/main">
          <a:off x="8723327" y="4236520"/>
          <a:ext cx="615593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pt-BR" sz="1400" b="1" dirty="0" smtClean="0"/>
            <a:t>2015</a:t>
          </a:r>
          <a:endParaRPr lang="pt-BR" sz="1400" b="1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89" cy="49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86" tIns="45743" rIns="91486" bIns="45743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487" y="0"/>
            <a:ext cx="2946188" cy="49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86" tIns="45743" rIns="91486" bIns="45743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1021"/>
            <a:ext cx="2946189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86" tIns="45743" rIns="91486" bIns="45743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487" y="9431021"/>
            <a:ext cx="2946188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86" tIns="45743" rIns="91486" bIns="45743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fld id="{C57A5CED-90EC-4AEB-9C9F-FF45DDA893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56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27130" cy="45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86" tIns="45743" rIns="91486" bIns="45743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487" y="0"/>
            <a:ext cx="2927129" cy="45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86" tIns="45743" rIns="91486" bIns="45743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 b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69938" y="766763"/>
            <a:ext cx="5316537" cy="36814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3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4357" y="4754429"/>
            <a:ext cx="4929902" cy="444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86" tIns="45743" rIns="91486" bIns="457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3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1021"/>
            <a:ext cx="2927130" cy="460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86" tIns="45743" rIns="91486" bIns="45743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200" b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3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487" y="9431021"/>
            <a:ext cx="2927129" cy="460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86" tIns="45743" rIns="91486" bIns="45743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 b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1pPr>
          </a:lstStyle>
          <a:p>
            <a:pPr>
              <a:defRPr/>
            </a:pPr>
            <a:fld id="{836331C7-A3B0-4D87-9980-35EC3E0501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59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84DA1A4-BAAF-4163-95F2-58A99A20A1F9}" type="datetimeFigureOut">
              <a:rPr lang="en-US"/>
              <a:pPr>
                <a:defRPr/>
              </a:pPr>
              <a:t>11/3/15</a:t>
            </a:fld>
            <a:endParaRPr lang="en-US"/>
          </a:p>
        </p:txBody>
      </p:sp>
      <p:sp>
        <p:nvSpPr>
          <p:cNvPr id="29699" name="Rectangle 7"/>
          <p:cNvSpPr txBox="1">
            <a:spLocks noGrp="1" noChangeArrowheads="1"/>
          </p:cNvSpPr>
          <p:nvPr/>
        </p:nvSpPr>
        <p:spPr bwMode="auto">
          <a:xfrm>
            <a:off x="3850294" y="9429273"/>
            <a:ext cx="2945862" cy="4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68" tIns="45733" rIns="91468" bIns="45733" anchor="b"/>
          <a:lstStyle>
            <a:lvl1pPr eaLnBrk="0" hangingPunct="0">
              <a:defRPr sz="40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algn="r" eaLnBrk="1" hangingPunct="1"/>
            <a:fld id="{B0618C8D-AB6B-482D-B21B-4CE5192E024F}" type="slidenum">
              <a:rPr lang="en-US" sz="1200"/>
              <a:pPr algn="r" eaLnBrk="1" hangingPunct="1"/>
              <a:t>3</a:t>
            </a:fld>
            <a:endParaRPr lang="en-US" sz="1200"/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78450" cy="3724275"/>
          </a:xfrm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2989" y="4733886"/>
            <a:ext cx="5195540" cy="4422811"/>
          </a:xfr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68" tIns="45733" rIns="91468" bIns="45733"/>
          <a:lstStyle/>
          <a:p>
            <a:pPr>
              <a:lnSpc>
                <a:spcPct val="120000"/>
              </a:lnSpc>
            </a:pPr>
            <a:endParaRPr lang="pt-BR" sz="1700" b="1"/>
          </a:p>
          <a:p>
            <a:pPr>
              <a:lnSpc>
                <a:spcPct val="120000"/>
              </a:lnSpc>
            </a:pPr>
            <a:r>
              <a:rPr lang="pt-BR" sz="1700" b="1"/>
              <a:t> A soja representa 30% da renda agrícola brasileira.  </a:t>
            </a:r>
          </a:p>
          <a:p>
            <a:pPr>
              <a:lnSpc>
                <a:spcPct val="120000"/>
              </a:lnSpc>
            </a:pPr>
            <a:endParaRPr lang="pt-BR" sz="1700" b="1"/>
          </a:p>
          <a:p>
            <a:pPr>
              <a:lnSpc>
                <a:spcPct val="120000"/>
              </a:lnSpc>
            </a:pPr>
            <a:r>
              <a:rPr lang="pt-BR" sz="1700" b="1"/>
              <a:t>São cerca de 250 mil produtores no Brasil </a:t>
            </a:r>
          </a:p>
          <a:p>
            <a:pPr>
              <a:lnSpc>
                <a:spcPct val="120000"/>
              </a:lnSpc>
            </a:pPr>
            <a:endParaRPr lang="pt-BR" sz="1700" b="1"/>
          </a:p>
          <a:p>
            <a:pPr>
              <a:lnSpc>
                <a:spcPct val="120000"/>
              </a:lnSpc>
            </a:pPr>
            <a:r>
              <a:rPr lang="pt-BR" sz="1700" b="1"/>
              <a:t>No estados do sul, onde está metade da soja produzida no país, prevalece os pequenos e médio produtores e o sistema de cooperativas de produtores</a:t>
            </a:r>
          </a:p>
          <a:p>
            <a:pPr>
              <a:lnSpc>
                <a:spcPct val="120000"/>
              </a:lnSpc>
            </a:pPr>
            <a:endParaRPr lang="pt-BR" sz="1700" b="1"/>
          </a:p>
          <a:p>
            <a:pPr>
              <a:lnSpc>
                <a:spcPct val="120000"/>
              </a:lnSpc>
            </a:pPr>
            <a:r>
              <a:rPr lang="pt-BR" sz="1700" b="1"/>
              <a:t>O Complexo Soja gera cerca de US$ 9 bilhões em divisas por ano ao Brasil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69938" y="766763"/>
            <a:ext cx="5316537" cy="3681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45874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69938" y="766763"/>
            <a:ext cx="5316537" cy="3681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571E14-8C04-4174-9D71-204232D5F3CB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416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69938" y="766763"/>
            <a:ext cx="5316537" cy="3681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52FA3-A9AE-435E-9C1D-F960D8163D35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573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69938" y="766763"/>
            <a:ext cx="5316537" cy="3681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469EC5-5581-4F8A-AE78-8F46835FFB3F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429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EABEC-7965-4785-AD63-F2DABC886779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989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2946" y="744617"/>
            <a:ext cx="4531783" cy="372308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40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2946" y="744617"/>
            <a:ext cx="4531783" cy="372308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2946" y="744617"/>
            <a:ext cx="4531783" cy="372308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1200" y="746125"/>
            <a:ext cx="5375275" cy="3722688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6306"/>
            <a:ext cx="5438140" cy="4466907"/>
          </a:xfrm>
          <a:noFill/>
          <a:ln/>
        </p:spPr>
        <p:txBody>
          <a:bodyPr/>
          <a:lstStyle/>
          <a:p>
            <a:pPr eaLnBrk="1" hangingPunct="1"/>
            <a:endParaRPr lang="es-E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52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81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Grp="1" noChangeArrowheads="1"/>
          </p:cNvSpPr>
          <p:nvPr/>
        </p:nvSpPr>
        <p:spPr bwMode="auto">
          <a:xfrm>
            <a:off x="3849902" y="0"/>
            <a:ext cx="2946189" cy="49720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54" tIns="45729" rIns="91454" bIns="45729"/>
          <a:lstStyle/>
          <a:p>
            <a:pPr algn="r">
              <a:defRPr/>
            </a:pPr>
            <a:fld id="{A4813A81-FD7C-433B-BEF1-DB5DC2E66714}" type="datetimeFigureOut">
              <a:rPr lang="en-US" sz="1200"/>
              <a:pPr algn="r">
                <a:defRPr/>
              </a:pPr>
              <a:t>11/3/15</a:t>
            </a:fld>
            <a:endParaRPr lang="en-US" sz="1200" dirty="0"/>
          </a:p>
        </p:txBody>
      </p:sp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3849902" y="9429431"/>
            <a:ext cx="2946189" cy="49720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54" tIns="45729" rIns="91454" bIns="45729" anchor="b"/>
          <a:lstStyle/>
          <a:p>
            <a:pPr algn="r">
              <a:defRPr/>
            </a:pPr>
            <a:fld id="{764F248C-07AC-435F-B8BF-2C9452D1A599}" type="slidenum">
              <a:rPr lang="en-US" sz="1200"/>
              <a:pPr algn="r">
                <a:defRPr/>
              </a:pPr>
              <a:t>59</a:t>
            </a:fld>
            <a:endParaRPr lang="en-US" sz="1200" dirty="0"/>
          </a:p>
        </p:txBody>
      </p:sp>
      <p:sp>
        <p:nvSpPr>
          <p:cNvPr id="2048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6125"/>
            <a:ext cx="5376862" cy="3722688"/>
          </a:xfrm>
          <a:ln/>
        </p:spPr>
      </p:sp>
      <p:sp>
        <p:nvSpPr>
          <p:cNvPr id="2048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01701-DCCC-476F-A13C-4B9EE312530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19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dirty="0" smtClean="0"/>
          </a:p>
        </p:txBody>
      </p:sp>
      <p:sp>
        <p:nvSpPr>
          <p:cNvPr id="24579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A84E90-30E4-4BBC-9283-74D70F32E80F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pt-BR" dirty="0"/>
          </a:p>
        </p:txBody>
      </p:sp>
      <p:sp>
        <p:nvSpPr>
          <p:cNvPr id="24581" name="Espaço Reservado para Cabeçalho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mtClean="0"/>
              <a:t>Continuous Imptovement Programme for Soy Rural Properties</a:t>
            </a:r>
            <a:endParaRPr lang="pt-B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7"/>
          <p:cNvSpPr txBox="1">
            <a:spLocks noGrp="1" noChangeArrowheads="1"/>
          </p:cNvSpPr>
          <p:nvPr/>
        </p:nvSpPr>
        <p:spPr bwMode="auto">
          <a:xfrm>
            <a:off x="3850294" y="9429273"/>
            <a:ext cx="2945862" cy="49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7" tIns="45728" rIns="91457" bIns="45728" anchor="b"/>
          <a:lstStyle/>
          <a:p>
            <a:pPr algn="r"/>
            <a:fld id="{9034405C-5B57-4988-AB8B-EE3443B9F5C7}" type="slidenum">
              <a:rPr lang="en-US" sz="1200"/>
              <a:pPr algn="r"/>
              <a:t>15</a:t>
            </a:fld>
            <a:endParaRPr lang="en-US" sz="12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8025" y="744538"/>
            <a:ext cx="5381625" cy="3725862"/>
          </a:xfrm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2989" y="4733886"/>
            <a:ext cx="5195540" cy="4422811"/>
          </a:xfrm>
          <a:noFill/>
          <a:ln>
            <a:solidFill>
              <a:schemeClr val="tx1"/>
            </a:solidFill>
          </a:ln>
        </p:spPr>
        <p:txBody>
          <a:bodyPr lIns="91457" tIns="45728" rIns="91457" bIns="45728"/>
          <a:lstStyle/>
          <a:p>
            <a:pPr>
              <a:lnSpc>
                <a:spcPct val="120000"/>
              </a:lnSpc>
            </a:pPr>
            <a:r>
              <a:rPr lang="pt-BR" sz="1700" b="1"/>
              <a:t>Soybeans represent 30% of Brazil’s agricultural income.</a:t>
            </a:r>
          </a:p>
          <a:p>
            <a:pPr>
              <a:lnSpc>
                <a:spcPct val="120000"/>
              </a:lnSpc>
            </a:pPr>
            <a:endParaRPr lang="pt-BR" sz="1700" b="1"/>
          </a:p>
          <a:p>
            <a:pPr>
              <a:lnSpc>
                <a:spcPct val="120000"/>
              </a:lnSpc>
            </a:pPr>
            <a:r>
              <a:rPr lang="pt-BR" sz="1700" b="1"/>
              <a:t>There are some 250,000 soy producers in Brazil.</a:t>
            </a:r>
          </a:p>
          <a:p>
            <a:pPr>
              <a:lnSpc>
                <a:spcPct val="120000"/>
              </a:lnSpc>
            </a:pPr>
            <a:endParaRPr lang="pt-BR" sz="1700" b="1"/>
          </a:p>
          <a:p>
            <a:pPr defTabSz="914857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700" b="1"/>
              <a:t>In Brazil’s southern states, where half the country’s soy production is located, small and medium producers prevail, using a system of co-ops.</a:t>
            </a:r>
          </a:p>
          <a:p>
            <a:pPr>
              <a:lnSpc>
                <a:spcPct val="120000"/>
              </a:lnSpc>
            </a:pPr>
            <a:endParaRPr lang="pt-BR" sz="1700" b="1"/>
          </a:p>
          <a:p>
            <a:pPr>
              <a:lnSpc>
                <a:spcPct val="120000"/>
              </a:lnSpc>
            </a:pPr>
            <a:r>
              <a:rPr lang="pt-BR" sz="1700" b="1"/>
              <a:t>The soybean complex generates about US$9 billion annually in foreign currency for Brazil.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6417" y="745014"/>
            <a:ext cx="4963255" cy="3723482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A9AD9C-FAB3-4181-981A-87AAE2807A6D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8675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81625" cy="3725862"/>
          </a:xfrm>
          <a:ln/>
        </p:spPr>
      </p:sp>
      <p:sp>
        <p:nvSpPr>
          <p:cNvPr id="28676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679768" y="4717894"/>
            <a:ext cx="5438140" cy="4465319"/>
          </a:xfrm>
          <a:noFill/>
          <a:ln/>
        </p:spPr>
        <p:txBody>
          <a:bodyPr/>
          <a:lstStyle/>
          <a:p>
            <a:pPr eaLnBrk="1" hangingPunct="1"/>
            <a:endParaRPr lang="pt-BR" dirty="0" smtClean="0"/>
          </a:p>
        </p:txBody>
      </p:sp>
      <p:sp>
        <p:nvSpPr>
          <p:cNvPr id="28677" name="Espaço Reservado para Número de Slide 3"/>
          <p:cNvSpPr txBox="1">
            <a:spLocks noGrp="1"/>
          </p:cNvSpPr>
          <p:nvPr/>
        </p:nvSpPr>
        <p:spPr bwMode="auto">
          <a:xfrm>
            <a:off x="3849900" y="9429431"/>
            <a:ext cx="2946189" cy="49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8" tIns="45723" rIns="91448" bIns="45723" anchor="b"/>
          <a:lstStyle/>
          <a:p>
            <a:pPr algn="r" defTabSz="882988"/>
            <a:fld id="{F04DE189-10D0-4D72-9D25-CC648A5DD47B}" type="slidenum">
              <a:rPr lang="pt-BR" sz="1200"/>
              <a:pPr algn="r" defTabSz="882988"/>
              <a:t>18</a:t>
            </a:fld>
            <a:endParaRPr lang="pt-BR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A1433E-3FB4-4E57-9E79-E28B8950FDB1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4096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8025" y="744538"/>
            <a:ext cx="5381625" cy="3725862"/>
          </a:xfrm>
          <a:ln/>
        </p:spPr>
      </p:sp>
      <p:sp>
        <p:nvSpPr>
          <p:cNvPr id="40965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679465" y="4718488"/>
            <a:ext cx="5438748" cy="446439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  <p:sp>
        <p:nvSpPr>
          <p:cNvPr id="40966" name="Espaço Reservado para Número de Slide 3"/>
          <p:cNvSpPr txBox="1">
            <a:spLocks noGrp="1"/>
          </p:cNvSpPr>
          <p:nvPr/>
        </p:nvSpPr>
        <p:spPr bwMode="auto">
          <a:xfrm>
            <a:off x="3850294" y="9429273"/>
            <a:ext cx="2945862" cy="49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7" rIns="91438" bIns="45717" anchor="b"/>
          <a:lstStyle/>
          <a:p>
            <a:pPr algn="r"/>
            <a:fld id="{26D99E3E-9084-4482-9A9C-8E993BA44AF7}" type="slidenum">
              <a:rPr lang="pt-BR" sz="1200"/>
              <a:pPr algn="r"/>
              <a:t>20</a:t>
            </a:fld>
            <a:endParaRPr lang="pt-BR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01701-DCCC-476F-A13C-4B9EE312530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4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093AB-E11C-45BD-BFA9-C08301DE1A9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5875" y="188913"/>
            <a:ext cx="7645400" cy="1143000"/>
          </a:xfrm>
          <a:prstGeom prst="rect">
            <a:avLst/>
          </a:prstGeo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1285876" y="1600202"/>
            <a:ext cx="8269288" cy="4525963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pt-BR" sz="2400" b="1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pt-BR" sz="2400" b="1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fld id="{E7DCEAC8-B67B-45FA-9238-482112052876}" type="slidenum">
              <a:rPr lang="pt-BR" sz="2400" b="1">
                <a:solidFill>
                  <a:srgbClr val="000000"/>
                </a:solidFill>
              </a:rPr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pt-BR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450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Rectangle 61"/>
          <p:cNvSpPr>
            <a:spLocks noChangeArrowheads="1"/>
          </p:cNvSpPr>
          <p:nvPr userDrawn="1"/>
        </p:nvSpPr>
        <p:spPr bwMode="auto">
          <a:xfrm>
            <a:off x="9345613" y="6453188"/>
            <a:ext cx="468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>
              <a:lnSpc>
                <a:spcPct val="100000"/>
              </a:lnSpc>
              <a:defRPr/>
            </a:pPr>
            <a:r>
              <a:rPr lang="en-GB" sz="1200" b="0">
                <a:solidFill>
                  <a:srgbClr val="003366"/>
                </a:solidFill>
              </a:rPr>
              <a:t> </a:t>
            </a:r>
            <a:fld id="{4B6D4228-2278-46B1-8CCB-1F09F0CB9832}" type="slidenum">
              <a:rPr lang="en-GB" sz="1200" b="0">
                <a:solidFill>
                  <a:srgbClr val="003366"/>
                </a:solidFill>
              </a:rPr>
              <a:pPr algn="r" eaLnBrk="1" hangingPunct="1">
                <a:lnSpc>
                  <a:spcPct val="100000"/>
                </a:lnSpc>
                <a:defRPr/>
              </a:pPr>
              <a:t>‹#›</a:t>
            </a:fld>
            <a:endParaRPr lang="pt-BR" sz="1200" b="0">
              <a:solidFill>
                <a:srgbClr val="003366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088" y="398771"/>
            <a:ext cx="863798" cy="94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 reto 8"/>
          <p:cNvCxnSpPr/>
          <p:nvPr userDrawn="1"/>
        </p:nvCxnSpPr>
        <p:spPr bwMode="auto">
          <a:xfrm>
            <a:off x="485775" y="980728"/>
            <a:ext cx="798983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6B4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9" r:id="rId12"/>
    <p:sldLayoutId id="2147483771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Arial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Arial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Arial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Arial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3366"/>
          </a:solidFill>
          <a:latin typeface="Arial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90000"/>
        </a:spcBef>
        <a:spcAft>
          <a:spcPct val="0"/>
        </a:spcAft>
        <a:buChar char="•"/>
        <a:defRPr b="1">
          <a:solidFill>
            <a:srgbClr val="003366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600"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600">
          <a:solidFill>
            <a:srgbClr val="003366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-"/>
        <a:defRPr sz="1400">
          <a:solidFill>
            <a:srgbClr val="003366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rgbClr val="003366"/>
          </a:solidFill>
          <a:latin typeface="+mn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rgbClr val="003366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rgbClr val="003366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rgbClr val="003366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rgbClr val="003366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pi.inpe.br/proarco/bdqueimadas" TargetMode="External"/><Relationship Id="rId4" Type="http://schemas.openxmlformats.org/officeDocument/2006/relationships/hyperlink" Target="http://www.obt.inpe.br/deter/indexdeter.php" TargetMode="External"/><Relationship Id="rId5" Type="http://schemas.openxmlformats.org/officeDocument/2006/relationships/hyperlink" Target="http://siscom.ibama.gov.br/geo_sicafi/" TargetMode="External"/><Relationship Id="rId6" Type="http://schemas.openxmlformats.org/officeDocument/2006/relationships/hyperlink" Target="http://www.mte.gov.br/trab_escravo/cadastro_trab_escravo.as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6" Type="http://schemas.openxmlformats.org/officeDocument/2006/relationships/image" Target="../media/image20.wmf"/><Relationship Id="rId7" Type="http://schemas.openxmlformats.org/officeDocument/2006/relationships/image" Target="../media/image21.wmf"/><Relationship Id="rId8" Type="http://schemas.openxmlformats.org/officeDocument/2006/relationships/image" Target="../media/image22.wmf"/><Relationship Id="rId9" Type="http://schemas.openxmlformats.org/officeDocument/2006/relationships/image" Target="../media/image23.wmf"/><Relationship Id="rId10" Type="http://schemas.openxmlformats.org/officeDocument/2006/relationships/image" Target="../media/image24.w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png"/><Relationship Id="rId7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jpeg"/><Relationship Id="rId4" Type="http://schemas.openxmlformats.org/officeDocument/2006/relationships/hyperlink" Target="http://www.google.com/url?sa=i&amp;rct=j&amp;q=sms%20celular&amp;source=images&amp;cd=&amp;cad=rja&amp;docid=-hnQkd8GY2CX7M&amp;tbnid=0GwTKF1HX0XARM:&amp;ved=0CAUQjRw&amp;url=http://www.mundodastribos.com/fatura-de-celular-podera-ser-enviada-por-sms.html&amp;ei=Iw1TUfO3GoyE9QSMqoHwDw&amp;bvm=bv.44342787,d.dmQ&amp;psig=AFQjCNHNlRe5tYsbCqBVZytpaBIwE-jgWg&amp;ust=1364483714265465" TargetMode="External"/><Relationship Id="rId5" Type="http://schemas.openxmlformats.org/officeDocument/2006/relationships/image" Target="../media/image51.jpe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hyperlink" Target="http://www.google.com/url?sa=i&amp;rct=j&amp;q=email+marketing&amp;source=images&amp;cd=&amp;cad=rja&amp;docid=ZC113d3-YtOv3M&amp;tbnid=SDmThJfKH6xS2M:&amp;ved=0CAUQjRw&amp;url=http://www.negotiationlawblog.com/power-of-persuasion/&amp;ei=ERBTUYLSIIuc8QSC8IGYBw&amp;bvm=bv.44342787,d.dmg&amp;psig=AFQjCNHowI6wyxIYZgrpXg6q20Tsx-jf9w&amp;ust=1364484461458086" TargetMode="External"/><Relationship Id="rId9" Type="http://schemas.openxmlformats.org/officeDocument/2006/relationships/image" Target="../media/image54.jpeg"/><Relationship Id="rId10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jpeg"/><Relationship Id="rId8" Type="http://schemas.openxmlformats.org/officeDocument/2006/relationships/image" Target="../media/image63.jpe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5" Type="http://schemas.openxmlformats.org/officeDocument/2006/relationships/image" Target="../media/image79.jpe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7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jpeg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jpeg"/><Relationship Id="rId3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google.com.br/url?sa=i&amp;rct=j&amp;q=&amp;esrc=s&amp;source=images&amp;cd=&amp;cad=rja&amp;uact=8&amp;ved=0CAcQjRxqFQoTCObiharn-8cCFYgTkAod5iQEpQ&amp;url=http://www.guianet.com.br/mg/mapamg.htm&amp;bvm=bv.102829193,d.Y2I&amp;psig=AFQjCNEp3DZi2ytKIPPmFMJwsWO-c5rzMQ&amp;ust=1442501577427182" TargetMode="External"/><Relationship Id="rId3" Type="http://schemas.openxmlformats.org/officeDocument/2006/relationships/image" Target="../media/image102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Relationship Id="rId3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jpeg"/><Relationship Id="rId12" Type="http://schemas.openxmlformats.org/officeDocument/2006/relationships/hyperlink" Target="http://www.abiove.com.br/" TargetMode="External"/><Relationship Id="rId13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6.jpeg"/><Relationship Id="rId4" Type="http://schemas.openxmlformats.org/officeDocument/2006/relationships/image" Target="../media/image107.jpeg"/><Relationship Id="rId5" Type="http://schemas.openxmlformats.org/officeDocument/2006/relationships/image" Target="../media/image108.png"/><Relationship Id="rId6" Type="http://schemas.openxmlformats.org/officeDocument/2006/relationships/image" Target="../media/image109.jpeg"/><Relationship Id="rId7" Type="http://schemas.openxmlformats.org/officeDocument/2006/relationships/image" Target="../media/image110.png"/><Relationship Id="rId8" Type="http://schemas.openxmlformats.org/officeDocument/2006/relationships/image" Target="../media/image111.jpeg"/><Relationship Id="rId9" Type="http://schemas.openxmlformats.org/officeDocument/2006/relationships/image" Target="../media/image112.jpeg"/><Relationship Id="rId10" Type="http://schemas.openxmlformats.org/officeDocument/2006/relationships/image" Target="../media/image1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-591616" y="260648"/>
            <a:ext cx="10369152" cy="50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8000" rIns="18000" anchor="ctr"/>
          <a:lstStyle/>
          <a:p>
            <a:pPr marL="342900" indent="-342900">
              <a:spcBef>
                <a:spcPct val="40000"/>
              </a:spcBef>
              <a:buSzPct val="125000"/>
            </a:pPr>
            <a:r>
              <a:rPr lang="pt-BR" sz="2800" dirty="0" err="1" smtClean="0"/>
              <a:t>Brazilian</a:t>
            </a:r>
            <a:r>
              <a:rPr lang="pt-BR" sz="2800" dirty="0" smtClean="0"/>
              <a:t> </a:t>
            </a:r>
            <a:r>
              <a:rPr lang="pt-BR" sz="2800" dirty="0" err="1" smtClean="0"/>
              <a:t>Association</a:t>
            </a:r>
            <a:r>
              <a:rPr lang="pt-BR" sz="2800" dirty="0" smtClean="0"/>
              <a:t> </a:t>
            </a:r>
            <a:r>
              <a:rPr lang="pt-BR" sz="2800" dirty="0" err="1" smtClean="0"/>
              <a:t>of</a:t>
            </a:r>
            <a:r>
              <a:rPr lang="pt-BR" sz="2800" dirty="0" smtClean="0"/>
              <a:t> </a:t>
            </a:r>
            <a:r>
              <a:rPr lang="pt-BR" sz="2800" dirty="0" err="1" smtClean="0"/>
              <a:t>Vegetable</a:t>
            </a:r>
            <a:r>
              <a:rPr lang="pt-BR" sz="2800" dirty="0" smtClean="0"/>
              <a:t> </a:t>
            </a:r>
            <a:r>
              <a:rPr lang="pt-BR" sz="2800" dirty="0" err="1" smtClean="0"/>
              <a:t>Oil</a:t>
            </a:r>
            <a:r>
              <a:rPr lang="pt-BR" sz="2800" dirty="0" smtClean="0"/>
              <a:t> Industries</a:t>
            </a:r>
            <a:endParaRPr lang="pt-BR" sz="2800" dirty="0"/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238917" y="3933056"/>
            <a:ext cx="9144000" cy="17526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None/>
              <a:defRPr b="1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None/>
              <a:defRPr sz="1600">
                <a:solidFill>
                  <a:srgbClr val="003366"/>
                </a:solidFill>
                <a:latin typeface="+mn-lt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None/>
              <a:defRPr sz="1600">
                <a:solidFill>
                  <a:srgbClr val="003366"/>
                </a:solidFill>
                <a:latin typeface="+mn-lt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None/>
              <a:defRPr sz="1400">
                <a:solidFill>
                  <a:srgbClr val="003366"/>
                </a:solidFill>
                <a:latin typeface="+mn-lt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None/>
              <a:defRPr sz="1400">
                <a:solidFill>
                  <a:srgbClr val="003366"/>
                </a:solidFill>
                <a:latin typeface="+mn-lt"/>
              </a:defRPr>
            </a:lvl5pPr>
            <a:lvl6pPr marL="2286000" indent="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None/>
              <a:defRPr sz="1400">
                <a:solidFill>
                  <a:srgbClr val="003366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None/>
              <a:defRPr sz="1400">
                <a:solidFill>
                  <a:srgbClr val="003366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None/>
              <a:defRPr sz="1400">
                <a:solidFill>
                  <a:srgbClr val="003366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None/>
              <a:defRPr sz="1400">
                <a:solidFill>
                  <a:srgbClr val="003366"/>
                </a:solidFill>
                <a:latin typeface="+mn-lt"/>
              </a:defRPr>
            </a:lvl9pPr>
          </a:lstStyle>
          <a:p>
            <a:r>
              <a:rPr lang="pt-BR" sz="1800" kern="0" dirty="0" smtClean="0"/>
              <a:t> </a:t>
            </a:r>
          </a:p>
          <a:p>
            <a:endParaRPr lang="pt-BR" sz="1800" kern="0" dirty="0"/>
          </a:p>
          <a:p>
            <a:endParaRPr lang="pt-BR" sz="1800" kern="0" dirty="0" smtClean="0"/>
          </a:p>
          <a:p>
            <a:endParaRPr lang="pt-BR" sz="1800" kern="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1200" kern="0" dirty="0" smtClean="0">
                <a:solidFill>
                  <a:schemeClr val="tx1"/>
                </a:solidFill>
              </a:rPr>
              <a:t>Bernardo Pires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1200" kern="0" dirty="0" err="1" smtClean="0">
                <a:solidFill>
                  <a:schemeClr val="tx1"/>
                </a:solidFill>
              </a:rPr>
              <a:t>Sustainability</a:t>
            </a:r>
            <a:r>
              <a:rPr lang="pt-BR" sz="11200" kern="0" dirty="0" smtClean="0">
                <a:solidFill>
                  <a:schemeClr val="tx1"/>
                </a:solidFill>
              </a:rPr>
              <a:t> Manager</a:t>
            </a:r>
          </a:p>
          <a:p>
            <a:pPr>
              <a:spcBef>
                <a:spcPts val="0"/>
              </a:spcBef>
            </a:pPr>
            <a:endParaRPr lang="pt-BR" sz="9800" kern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pt-BR" sz="9800" kern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pt-BR" sz="9800" kern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pt-BR" sz="9800" kern="0" dirty="0" smtClean="0">
                <a:solidFill>
                  <a:schemeClr val="tx1"/>
                </a:solidFill>
              </a:rPr>
              <a:t>Bogotá – 03/11/2015</a:t>
            </a:r>
            <a:endParaRPr lang="pt-BR" sz="9800" kern="0" dirty="0" smtClean="0"/>
          </a:p>
          <a:p>
            <a:endParaRPr lang="pt-BR" sz="2800" kern="0" dirty="0"/>
          </a:p>
          <a:p>
            <a:endParaRPr lang="pt-BR" sz="1800" kern="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340748" y="2060848"/>
            <a:ext cx="71363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 smtClean="0">
                <a:solidFill>
                  <a:srgbClr val="0B7317"/>
                </a:solidFill>
              </a:rPr>
              <a:t>Sustainable</a:t>
            </a:r>
            <a:r>
              <a:rPr lang="pt-BR" sz="4000" dirty="0" smtClean="0">
                <a:solidFill>
                  <a:srgbClr val="0B7317"/>
                </a:solidFill>
              </a:rPr>
              <a:t> </a:t>
            </a:r>
            <a:r>
              <a:rPr lang="pt-BR" sz="4000" dirty="0" err="1" smtClean="0">
                <a:solidFill>
                  <a:srgbClr val="0B7317"/>
                </a:solidFill>
              </a:rPr>
              <a:t>Soy</a:t>
            </a:r>
            <a:r>
              <a:rPr lang="pt-BR" sz="4000" dirty="0" smtClean="0">
                <a:solidFill>
                  <a:srgbClr val="0B7317"/>
                </a:solidFill>
              </a:rPr>
              <a:t> </a:t>
            </a:r>
            <a:r>
              <a:rPr lang="pt-BR" sz="4000" dirty="0" err="1" smtClean="0">
                <a:solidFill>
                  <a:srgbClr val="0B7317"/>
                </a:solidFill>
              </a:rPr>
              <a:t>Production</a:t>
            </a:r>
            <a:r>
              <a:rPr lang="pt-BR" sz="4000" dirty="0" smtClean="0">
                <a:solidFill>
                  <a:srgbClr val="0B7317"/>
                </a:solidFill>
              </a:rPr>
              <a:t> in </a:t>
            </a:r>
            <a:r>
              <a:rPr lang="pt-BR" sz="4000" dirty="0" err="1" smtClean="0">
                <a:solidFill>
                  <a:srgbClr val="0B7317"/>
                </a:solidFill>
              </a:rPr>
              <a:t>Brazil</a:t>
            </a:r>
            <a:endParaRPr lang="pt-BR" sz="4000" dirty="0">
              <a:solidFill>
                <a:srgbClr val="0B7317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350489" y="1556792"/>
            <a:ext cx="9049005" cy="4608512"/>
          </a:xfrm>
        </p:spPr>
        <p:txBody>
          <a:bodyPr>
            <a:noAutofit/>
          </a:bodyPr>
          <a:lstStyle/>
          <a:p>
            <a:pPr marL="0" indent="0">
              <a:spcBef>
                <a:spcPts val="1500"/>
              </a:spcBef>
              <a:buNone/>
            </a:pPr>
            <a:r>
              <a:rPr lang="pt-BR" sz="2000" dirty="0" smtClean="0">
                <a:solidFill>
                  <a:schemeClr val="tx1"/>
                </a:solidFill>
              </a:rPr>
              <a:t>a) </a:t>
            </a:r>
            <a:r>
              <a:rPr lang="pt-BR" sz="2000" dirty="0" err="1" smtClean="0">
                <a:solidFill>
                  <a:schemeClr val="tx1"/>
                </a:solidFill>
              </a:rPr>
              <a:t>Deforestation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and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fires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detection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smtClean="0">
                <a:solidFill>
                  <a:schemeClr val="tx1"/>
                </a:solidFill>
              </a:rPr>
              <a:t>systems </a:t>
            </a:r>
            <a:r>
              <a:rPr lang="pt-BR" sz="2000" dirty="0">
                <a:solidFill>
                  <a:schemeClr val="tx1"/>
                </a:solidFill>
              </a:rPr>
              <a:t>in real </a:t>
            </a:r>
            <a:r>
              <a:rPr lang="pt-BR" sz="2000" dirty="0" smtClean="0">
                <a:solidFill>
                  <a:schemeClr val="tx1"/>
                </a:solidFill>
              </a:rPr>
              <a:t>time </a:t>
            </a:r>
            <a:r>
              <a:rPr lang="pt-BR" sz="2000" dirty="0" err="1" smtClean="0">
                <a:solidFill>
                  <a:schemeClr val="tx1"/>
                </a:solidFill>
              </a:rPr>
              <a:t>on</a:t>
            </a:r>
            <a:r>
              <a:rPr lang="pt-BR" sz="2000" dirty="0" smtClean="0">
                <a:solidFill>
                  <a:schemeClr val="tx1"/>
                </a:solidFill>
              </a:rPr>
              <a:t>:</a:t>
            </a:r>
          </a:p>
          <a:p>
            <a:pPr marL="457200" indent="0">
              <a:spcBef>
                <a:spcPts val="1200"/>
              </a:spcBef>
              <a:buNone/>
            </a:pPr>
            <a:r>
              <a:rPr lang="pt-BR" sz="2000" u="sng" dirty="0">
                <a:hlinkClick r:id="rId3"/>
              </a:rPr>
              <a:t>http://www.dpi.inpe.br/proarco/bdqueimadas</a:t>
            </a:r>
            <a:endParaRPr lang="pt-BR" sz="2000" u="sng" dirty="0"/>
          </a:p>
          <a:p>
            <a:pPr marL="45720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pt-BR" sz="2000" u="sng" dirty="0">
                <a:hlinkClick r:id="rId4"/>
              </a:rPr>
              <a:t>http://</a:t>
            </a:r>
            <a:r>
              <a:rPr lang="pt-BR" sz="2000" u="sng" dirty="0" smtClean="0">
                <a:hlinkClick r:id="rId4"/>
              </a:rPr>
              <a:t>www.obt.inpe.br/deter/indexdeter.php</a:t>
            </a:r>
            <a:endParaRPr lang="pt-BR" sz="2000" u="sng" dirty="0" smtClean="0"/>
          </a:p>
          <a:p>
            <a:pPr marL="0" indent="0">
              <a:spcBef>
                <a:spcPts val="2400"/>
              </a:spcBef>
              <a:buNone/>
            </a:pPr>
            <a:r>
              <a:rPr lang="pt-BR" sz="2000" dirty="0" smtClean="0">
                <a:solidFill>
                  <a:schemeClr val="tx1"/>
                </a:solidFill>
              </a:rPr>
              <a:t>b) </a:t>
            </a:r>
            <a:r>
              <a:rPr lang="pt-BR" sz="2000" dirty="0" err="1" smtClean="0">
                <a:solidFill>
                  <a:schemeClr val="tx1"/>
                </a:solidFill>
              </a:rPr>
              <a:t>List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kept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by</a:t>
            </a:r>
            <a:r>
              <a:rPr lang="pt-BR" sz="2000" dirty="0" smtClean="0">
                <a:solidFill>
                  <a:schemeClr val="tx1"/>
                </a:solidFill>
              </a:rPr>
              <a:t> IBAMA (</a:t>
            </a:r>
            <a:r>
              <a:rPr lang="pt-BR" sz="2000" dirty="0" err="1" smtClean="0">
                <a:solidFill>
                  <a:schemeClr val="tx1"/>
                </a:solidFill>
              </a:rPr>
              <a:t>Brazilian</a:t>
            </a:r>
            <a:r>
              <a:rPr lang="pt-BR" sz="2000" dirty="0" smtClean="0">
                <a:solidFill>
                  <a:schemeClr val="tx1"/>
                </a:solidFill>
              </a:rPr>
              <a:t> Environmental &amp; </a:t>
            </a:r>
            <a:r>
              <a:rPr lang="pt-BR" sz="2000" dirty="0" err="1" smtClean="0">
                <a:solidFill>
                  <a:schemeClr val="tx1"/>
                </a:solidFill>
              </a:rPr>
              <a:t>Renewable</a:t>
            </a:r>
            <a:r>
              <a:rPr lang="pt-BR" sz="2000" dirty="0" smtClean="0">
                <a:solidFill>
                  <a:schemeClr val="tx1"/>
                </a:solidFill>
              </a:rPr>
              <a:t>     Natural </a:t>
            </a:r>
            <a:r>
              <a:rPr lang="pt-BR" sz="2000" dirty="0" err="1" smtClean="0">
                <a:solidFill>
                  <a:schemeClr val="tx1"/>
                </a:solidFill>
              </a:rPr>
              <a:t>Resources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Institute</a:t>
            </a:r>
            <a:r>
              <a:rPr lang="pt-BR" sz="2000" dirty="0">
                <a:solidFill>
                  <a:schemeClr val="tx1"/>
                </a:solidFill>
              </a:rPr>
              <a:t>) </a:t>
            </a:r>
            <a:r>
              <a:rPr lang="pt-BR" sz="2000" dirty="0" err="1">
                <a:solidFill>
                  <a:schemeClr val="tx1"/>
                </a:solidFill>
              </a:rPr>
              <a:t>of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embargoed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areas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due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to</a:t>
            </a:r>
            <a:r>
              <a:rPr lang="pt-BR" sz="2000" dirty="0" smtClean="0">
                <a:solidFill>
                  <a:schemeClr val="tx1"/>
                </a:solidFill>
              </a:rPr>
              <a:t> ilegal </a:t>
            </a:r>
            <a:r>
              <a:rPr lang="pt-BR" sz="2000" dirty="0" err="1" smtClean="0">
                <a:solidFill>
                  <a:schemeClr val="tx1"/>
                </a:solidFill>
              </a:rPr>
              <a:t>deforestation</a:t>
            </a:r>
            <a:r>
              <a:rPr lang="pt-BR" sz="2000" dirty="0" smtClean="0">
                <a:solidFill>
                  <a:schemeClr val="tx1"/>
                </a:solidFill>
              </a:rPr>
              <a:t>:</a:t>
            </a:r>
          </a:p>
          <a:p>
            <a:pPr marL="45720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pt-BR" sz="2000" u="sng" dirty="0">
                <a:solidFill>
                  <a:srgbClr val="0070C0"/>
                </a:solidFill>
                <a:hlinkClick r:id="rId5"/>
              </a:rPr>
              <a:t>http://siscom.ibama.gov.br/geo_sicafi</a:t>
            </a:r>
            <a:r>
              <a:rPr lang="pt-BR" sz="2000" u="sng" dirty="0" smtClean="0">
                <a:solidFill>
                  <a:srgbClr val="0070C0"/>
                </a:solidFill>
                <a:hlinkClick r:id="rId5"/>
              </a:rPr>
              <a:t>/</a:t>
            </a:r>
            <a:endParaRPr lang="pt-BR" sz="2000" u="sng" dirty="0" smtClean="0">
              <a:solidFill>
                <a:srgbClr val="0070C0"/>
              </a:solidFill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pt-BR" sz="2000" dirty="0" smtClean="0">
                <a:solidFill>
                  <a:schemeClr val="tx1"/>
                </a:solidFill>
              </a:rPr>
              <a:t>c) </a:t>
            </a:r>
            <a:r>
              <a:rPr lang="pt-BR" sz="2000" dirty="0" err="1" smtClean="0">
                <a:solidFill>
                  <a:schemeClr val="tx1"/>
                </a:solidFill>
              </a:rPr>
              <a:t>List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kept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by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the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Ministry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of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Labour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of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locations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using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labour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analogous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to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err="1" smtClean="0">
                <a:solidFill>
                  <a:schemeClr val="tx1"/>
                </a:solidFill>
              </a:rPr>
              <a:t>slavery</a:t>
            </a:r>
            <a:r>
              <a:rPr lang="pt-BR" sz="2000" dirty="0" smtClean="0">
                <a:solidFill>
                  <a:schemeClr val="tx1"/>
                </a:solidFill>
              </a:rPr>
              <a:t>:</a:t>
            </a:r>
          </a:p>
          <a:p>
            <a:pPr marL="457200" indent="0">
              <a:spcBef>
                <a:spcPts val="1200"/>
              </a:spcBef>
              <a:buNone/>
            </a:pPr>
            <a:r>
              <a:rPr lang="pt-BR" sz="2000" u="sng" dirty="0" smtClean="0">
                <a:hlinkClick r:id="rId6"/>
              </a:rPr>
              <a:t>http</a:t>
            </a:r>
            <a:r>
              <a:rPr lang="pt-BR" sz="2000" u="sng" dirty="0">
                <a:hlinkClick r:id="rId6"/>
              </a:rPr>
              <a:t>://www.mte.gov.br/trab_escravo/cadastro_trab_escravo.asp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94472" y="260648"/>
            <a:ext cx="8407793" cy="79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006600"/>
                </a:solidFill>
              </a:rPr>
              <a:t>TOTAL TRANSPARENCY </a:t>
            </a:r>
            <a:r>
              <a:rPr lang="pt-BR" sz="2400" dirty="0">
                <a:solidFill>
                  <a:srgbClr val="006600"/>
                </a:solidFill>
              </a:rPr>
              <a:t>COMMUNICATIONS </a:t>
            </a:r>
            <a:r>
              <a:rPr lang="pt-BR" sz="2400" dirty="0" smtClean="0">
                <a:solidFill>
                  <a:srgbClr val="006600"/>
                </a:solidFill>
              </a:rPr>
              <a:t>IN BRAZIL</a:t>
            </a:r>
            <a:endParaRPr lang="pt-BR" sz="2400" b="1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149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984000" cy="69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Imagem 11" descr="ID 4598_panoramic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471" y="2795184"/>
            <a:ext cx="2106234" cy="149791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 rot="20525977" flipH="1">
            <a:off x="575996" y="1404012"/>
            <a:ext cx="546061" cy="2100367"/>
          </a:xfrm>
          <a:custGeom>
            <a:avLst/>
            <a:gdLst>
              <a:gd name="connsiteX0" fmla="*/ 0 w 458998"/>
              <a:gd name="connsiteY0" fmla="*/ 2417322 h 2417322"/>
              <a:gd name="connsiteX1" fmla="*/ 458998 w 458998"/>
              <a:gd name="connsiteY1" fmla="*/ 0 h 2417322"/>
              <a:gd name="connsiteX2" fmla="*/ 458998 w 458998"/>
              <a:gd name="connsiteY2" fmla="*/ 2417322 h 2417322"/>
              <a:gd name="connsiteX3" fmla="*/ 0 w 458998"/>
              <a:gd name="connsiteY3" fmla="*/ 2417322 h 2417322"/>
              <a:gd name="connsiteX0" fmla="*/ 0 w 763512"/>
              <a:gd name="connsiteY0" fmla="*/ 2417322 h 2423888"/>
              <a:gd name="connsiteX1" fmla="*/ 458998 w 763512"/>
              <a:gd name="connsiteY1" fmla="*/ 0 h 2423888"/>
              <a:gd name="connsiteX2" fmla="*/ 763512 w 763512"/>
              <a:gd name="connsiteY2" fmla="*/ 2423888 h 2423888"/>
              <a:gd name="connsiteX3" fmla="*/ 458998 w 763512"/>
              <a:gd name="connsiteY3" fmla="*/ 2417322 h 2423888"/>
              <a:gd name="connsiteX4" fmla="*/ 0 w 763512"/>
              <a:gd name="connsiteY4" fmla="*/ 2417322 h 2423888"/>
              <a:gd name="connsiteX0" fmla="*/ 0 w 842170"/>
              <a:gd name="connsiteY0" fmla="*/ 2417322 h 2423888"/>
              <a:gd name="connsiteX1" fmla="*/ 458998 w 842170"/>
              <a:gd name="connsiteY1" fmla="*/ 0 h 2423888"/>
              <a:gd name="connsiteX2" fmla="*/ 842170 w 842170"/>
              <a:gd name="connsiteY2" fmla="*/ 2423888 h 2423888"/>
              <a:gd name="connsiteX3" fmla="*/ 458998 w 842170"/>
              <a:gd name="connsiteY3" fmla="*/ 2417322 h 2423888"/>
              <a:gd name="connsiteX4" fmla="*/ 0 w 842170"/>
              <a:gd name="connsiteY4" fmla="*/ 2417322 h 2423888"/>
              <a:gd name="connsiteX0" fmla="*/ 0 w 842170"/>
              <a:gd name="connsiteY0" fmla="*/ 2417322 h 2423888"/>
              <a:gd name="connsiteX1" fmla="*/ 458998 w 842170"/>
              <a:gd name="connsiteY1" fmla="*/ 0 h 2423888"/>
              <a:gd name="connsiteX2" fmla="*/ 842170 w 842170"/>
              <a:gd name="connsiteY2" fmla="*/ 2423888 h 2423888"/>
              <a:gd name="connsiteX3" fmla="*/ 458998 w 842170"/>
              <a:gd name="connsiteY3" fmla="*/ 2417322 h 2423888"/>
              <a:gd name="connsiteX4" fmla="*/ 0 w 842170"/>
              <a:gd name="connsiteY4" fmla="*/ 2417322 h 2423888"/>
              <a:gd name="connsiteX0" fmla="*/ 0 w 842170"/>
              <a:gd name="connsiteY0" fmla="*/ 2427154 h 2433720"/>
              <a:gd name="connsiteX1" fmla="*/ 458998 w 842170"/>
              <a:gd name="connsiteY1" fmla="*/ 0 h 2433720"/>
              <a:gd name="connsiteX2" fmla="*/ 842170 w 842170"/>
              <a:gd name="connsiteY2" fmla="*/ 2433720 h 2433720"/>
              <a:gd name="connsiteX3" fmla="*/ 458998 w 842170"/>
              <a:gd name="connsiteY3" fmla="*/ 2427154 h 2433720"/>
              <a:gd name="connsiteX4" fmla="*/ 0 w 842170"/>
              <a:gd name="connsiteY4" fmla="*/ 2427154 h 2433720"/>
              <a:gd name="connsiteX0" fmla="*/ 0 w 842170"/>
              <a:gd name="connsiteY0" fmla="*/ 2427154 h 2433720"/>
              <a:gd name="connsiteX1" fmla="*/ 458998 w 842170"/>
              <a:gd name="connsiteY1" fmla="*/ 0 h 2433720"/>
              <a:gd name="connsiteX2" fmla="*/ 842170 w 842170"/>
              <a:gd name="connsiteY2" fmla="*/ 2433720 h 2433720"/>
              <a:gd name="connsiteX3" fmla="*/ 458998 w 842170"/>
              <a:gd name="connsiteY3" fmla="*/ 2427154 h 2433720"/>
              <a:gd name="connsiteX4" fmla="*/ 0 w 842170"/>
              <a:gd name="connsiteY4" fmla="*/ 2427154 h 243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170" h="2433720">
                <a:moveTo>
                  <a:pt x="0" y="2427154"/>
                </a:moveTo>
                <a:lnTo>
                  <a:pt x="458998" y="0"/>
                </a:lnTo>
                <a:cubicBezTo>
                  <a:pt x="567058" y="791575"/>
                  <a:pt x="694781" y="1710971"/>
                  <a:pt x="842170" y="2433720"/>
                </a:cubicBezTo>
                <a:lnTo>
                  <a:pt x="458998" y="2427154"/>
                </a:lnTo>
                <a:lnTo>
                  <a:pt x="0" y="2427154"/>
                </a:lnTo>
                <a:close/>
              </a:path>
            </a:pathLst>
          </a:custGeom>
          <a:solidFill>
            <a:schemeClr val="bg2">
              <a:alpha val="74901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 sz="2400">
              <a:latin typeface="Times New Roman" pitchFamily="18" charset="0"/>
            </a:endParaRPr>
          </a:p>
        </p:txBody>
      </p:sp>
      <p:sp>
        <p:nvSpPr>
          <p:cNvPr id="2059" name="Divisa 2058"/>
          <p:cNvSpPr/>
          <p:nvPr/>
        </p:nvSpPr>
        <p:spPr>
          <a:xfrm>
            <a:off x="1984510" y="4675832"/>
            <a:ext cx="1430225" cy="478685"/>
          </a:xfrm>
          <a:prstGeom prst="chevron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ALERT</a:t>
            </a:r>
            <a:endParaRPr lang="pt-BR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Divisa 39"/>
          <p:cNvSpPr/>
          <p:nvPr/>
        </p:nvSpPr>
        <p:spPr>
          <a:xfrm>
            <a:off x="3281349" y="4685035"/>
            <a:ext cx="2103699" cy="472157"/>
          </a:xfrm>
          <a:prstGeom prst="chevron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INSPECTION</a:t>
            </a:r>
            <a:endParaRPr lang="pt-BR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Seta para baixo 21"/>
          <p:cNvSpPr/>
          <p:nvPr/>
        </p:nvSpPr>
        <p:spPr>
          <a:xfrm rot="18849433">
            <a:off x="5418084" y="4949171"/>
            <a:ext cx="573358" cy="704077"/>
          </a:xfrm>
          <a:prstGeom prst="downArrow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Seta para baixo 44"/>
          <p:cNvSpPr/>
          <p:nvPr/>
        </p:nvSpPr>
        <p:spPr>
          <a:xfrm rot="2750567" flipV="1">
            <a:off x="5399468" y="4188982"/>
            <a:ext cx="573358" cy="704077"/>
          </a:xfrm>
          <a:prstGeom prst="downArrow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9" name="Retângulo 2048"/>
          <p:cNvSpPr/>
          <p:nvPr/>
        </p:nvSpPr>
        <p:spPr>
          <a:xfrm>
            <a:off x="5642742" y="5825882"/>
            <a:ext cx="2013249" cy="792088"/>
          </a:xfrm>
          <a:prstGeom prst="rect">
            <a:avLst/>
          </a:prstGeom>
          <a:solidFill>
            <a:srgbClr val="33CC33">
              <a:alpha val="67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smtClean="0">
                <a:latin typeface="Arial" pitchFamily="34" charset="0"/>
                <a:cs typeface="Arial" pitchFamily="34" charset="0"/>
              </a:rPr>
              <a:t>LEGAL DEFORESTATION</a:t>
            </a:r>
            <a:endParaRPr lang="pt-BR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Pentágono 51"/>
          <p:cNvSpPr/>
          <p:nvPr/>
        </p:nvSpPr>
        <p:spPr>
          <a:xfrm>
            <a:off x="4333198" y="3068960"/>
            <a:ext cx="2331402" cy="1119558"/>
          </a:xfrm>
          <a:prstGeom prst="homePlate">
            <a:avLst/>
          </a:prstGeom>
          <a:solidFill>
            <a:srgbClr val="C00000">
              <a:alpha val="67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600" b="1" smtClean="0">
                <a:latin typeface="Arial" pitchFamily="34" charset="0"/>
                <a:cs typeface="Arial" pitchFamily="34" charset="0"/>
              </a:rPr>
              <a:t>ILLEGAL DEFORESTATION</a:t>
            </a:r>
            <a:endParaRPr lang="pt-BR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0" name="Divisa 2049"/>
          <p:cNvSpPr/>
          <p:nvPr/>
        </p:nvSpPr>
        <p:spPr>
          <a:xfrm>
            <a:off x="6239785" y="3048113"/>
            <a:ext cx="2340260" cy="1119558"/>
          </a:xfrm>
          <a:prstGeom prst="chevron">
            <a:avLst/>
          </a:prstGeom>
          <a:solidFill>
            <a:srgbClr val="C00000">
              <a:alpha val="67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o explicativo retangular 3"/>
          <p:cNvSpPr/>
          <p:nvPr/>
        </p:nvSpPr>
        <p:spPr>
          <a:xfrm>
            <a:off x="194471" y="3611580"/>
            <a:ext cx="1968135" cy="1545612"/>
          </a:xfrm>
          <a:custGeom>
            <a:avLst/>
            <a:gdLst>
              <a:gd name="connsiteX0" fmla="*/ 0 w 1584176"/>
              <a:gd name="connsiteY0" fmla="*/ 0 h 504056"/>
              <a:gd name="connsiteX1" fmla="*/ 924103 w 1584176"/>
              <a:gd name="connsiteY1" fmla="*/ 0 h 504056"/>
              <a:gd name="connsiteX2" fmla="*/ 803225 w 1584176"/>
              <a:gd name="connsiteY2" fmla="*/ -1062701 h 504056"/>
              <a:gd name="connsiteX3" fmla="*/ 1320147 w 1584176"/>
              <a:gd name="connsiteY3" fmla="*/ 0 h 504056"/>
              <a:gd name="connsiteX4" fmla="*/ 1584176 w 1584176"/>
              <a:gd name="connsiteY4" fmla="*/ 0 h 504056"/>
              <a:gd name="connsiteX5" fmla="*/ 1584176 w 1584176"/>
              <a:gd name="connsiteY5" fmla="*/ 84009 h 504056"/>
              <a:gd name="connsiteX6" fmla="*/ 1584176 w 1584176"/>
              <a:gd name="connsiteY6" fmla="*/ 84009 h 504056"/>
              <a:gd name="connsiteX7" fmla="*/ 1584176 w 1584176"/>
              <a:gd name="connsiteY7" fmla="*/ 210023 h 504056"/>
              <a:gd name="connsiteX8" fmla="*/ 1584176 w 1584176"/>
              <a:gd name="connsiteY8" fmla="*/ 504056 h 504056"/>
              <a:gd name="connsiteX9" fmla="*/ 1320147 w 1584176"/>
              <a:gd name="connsiteY9" fmla="*/ 504056 h 504056"/>
              <a:gd name="connsiteX10" fmla="*/ 924103 w 1584176"/>
              <a:gd name="connsiteY10" fmla="*/ 504056 h 504056"/>
              <a:gd name="connsiteX11" fmla="*/ 924103 w 1584176"/>
              <a:gd name="connsiteY11" fmla="*/ 504056 h 504056"/>
              <a:gd name="connsiteX12" fmla="*/ 0 w 1584176"/>
              <a:gd name="connsiteY12" fmla="*/ 504056 h 504056"/>
              <a:gd name="connsiteX13" fmla="*/ 0 w 1584176"/>
              <a:gd name="connsiteY13" fmla="*/ 210023 h 504056"/>
              <a:gd name="connsiteX14" fmla="*/ 0 w 1584176"/>
              <a:gd name="connsiteY14" fmla="*/ 84009 h 504056"/>
              <a:gd name="connsiteX15" fmla="*/ 0 w 1584176"/>
              <a:gd name="connsiteY15" fmla="*/ 84009 h 504056"/>
              <a:gd name="connsiteX16" fmla="*/ 0 w 1584176"/>
              <a:gd name="connsiteY16" fmla="*/ 0 h 504056"/>
              <a:gd name="connsiteX0" fmla="*/ 0 w 1816740"/>
              <a:gd name="connsiteY0" fmla="*/ 1062701 h 1566757"/>
              <a:gd name="connsiteX1" fmla="*/ 924103 w 1816740"/>
              <a:gd name="connsiteY1" fmla="*/ 1062701 h 1566757"/>
              <a:gd name="connsiteX2" fmla="*/ 803225 w 1816740"/>
              <a:gd name="connsiteY2" fmla="*/ 0 h 1566757"/>
              <a:gd name="connsiteX3" fmla="*/ 1320147 w 1816740"/>
              <a:gd name="connsiteY3" fmla="*/ 1062701 h 1566757"/>
              <a:gd name="connsiteX4" fmla="*/ 1584176 w 1816740"/>
              <a:gd name="connsiteY4" fmla="*/ 1062701 h 1566757"/>
              <a:gd name="connsiteX5" fmla="*/ 1584176 w 1816740"/>
              <a:gd name="connsiteY5" fmla="*/ 1146710 h 1566757"/>
              <a:gd name="connsiteX6" fmla="*/ 1584176 w 1816740"/>
              <a:gd name="connsiteY6" fmla="*/ 1146710 h 1566757"/>
              <a:gd name="connsiteX7" fmla="*/ 1816740 w 1816740"/>
              <a:gd name="connsiteY7" fmla="*/ 1315009 h 1566757"/>
              <a:gd name="connsiteX8" fmla="*/ 1584176 w 1816740"/>
              <a:gd name="connsiteY8" fmla="*/ 1566757 h 1566757"/>
              <a:gd name="connsiteX9" fmla="*/ 1320147 w 1816740"/>
              <a:gd name="connsiteY9" fmla="*/ 1566757 h 1566757"/>
              <a:gd name="connsiteX10" fmla="*/ 924103 w 1816740"/>
              <a:gd name="connsiteY10" fmla="*/ 1566757 h 1566757"/>
              <a:gd name="connsiteX11" fmla="*/ 924103 w 1816740"/>
              <a:gd name="connsiteY11" fmla="*/ 1566757 h 1566757"/>
              <a:gd name="connsiteX12" fmla="*/ 0 w 1816740"/>
              <a:gd name="connsiteY12" fmla="*/ 1566757 h 1566757"/>
              <a:gd name="connsiteX13" fmla="*/ 0 w 1816740"/>
              <a:gd name="connsiteY13" fmla="*/ 1272724 h 1566757"/>
              <a:gd name="connsiteX14" fmla="*/ 0 w 1816740"/>
              <a:gd name="connsiteY14" fmla="*/ 1146710 h 1566757"/>
              <a:gd name="connsiteX15" fmla="*/ 0 w 1816740"/>
              <a:gd name="connsiteY15" fmla="*/ 1146710 h 1566757"/>
              <a:gd name="connsiteX16" fmla="*/ 0 w 1816740"/>
              <a:gd name="connsiteY16" fmla="*/ 1062701 h 1566757"/>
              <a:gd name="connsiteX0" fmla="*/ 0 w 1816740"/>
              <a:gd name="connsiteY0" fmla="*/ 1062701 h 1566757"/>
              <a:gd name="connsiteX1" fmla="*/ 924103 w 1816740"/>
              <a:gd name="connsiteY1" fmla="*/ 1062701 h 1566757"/>
              <a:gd name="connsiteX2" fmla="*/ 803225 w 1816740"/>
              <a:gd name="connsiteY2" fmla="*/ 0 h 1566757"/>
              <a:gd name="connsiteX3" fmla="*/ 1320147 w 1816740"/>
              <a:gd name="connsiteY3" fmla="*/ 1062701 h 1566757"/>
              <a:gd name="connsiteX4" fmla="*/ 1584176 w 1816740"/>
              <a:gd name="connsiteY4" fmla="*/ 1062701 h 1566757"/>
              <a:gd name="connsiteX5" fmla="*/ 1584176 w 1816740"/>
              <a:gd name="connsiteY5" fmla="*/ 1146710 h 1566757"/>
              <a:gd name="connsiteX6" fmla="*/ 1816740 w 1816740"/>
              <a:gd name="connsiteY6" fmla="*/ 1315009 h 1566757"/>
              <a:gd name="connsiteX7" fmla="*/ 1584176 w 1816740"/>
              <a:gd name="connsiteY7" fmla="*/ 1566757 h 1566757"/>
              <a:gd name="connsiteX8" fmla="*/ 1320147 w 1816740"/>
              <a:gd name="connsiteY8" fmla="*/ 1566757 h 1566757"/>
              <a:gd name="connsiteX9" fmla="*/ 924103 w 1816740"/>
              <a:gd name="connsiteY9" fmla="*/ 1566757 h 1566757"/>
              <a:gd name="connsiteX10" fmla="*/ 924103 w 1816740"/>
              <a:gd name="connsiteY10" fmla="*/ 1566757 h 1566757"/>
              <a:gd name="connsiteX11" fmla="*/ 0 w 1816740"/>
              <a:gd name="connsiteY11" fmla="*/ 1566757 h 1566757"/>
              <a:gd name="connsiteX12" fmla="*/ 0 w 1816740"/>
              <a:gd name="connsiteY12" fmla="*/ 1272724 h 1566757"/>
              <a:gd name="connsiteX13" fmla="*/ 0 w 1816740"/>
              <a:gd name="connsiteY13" fmla="*/ 1146710 h 1566757"/>
              <a:gd name="connsiteX14" fmla="*/ 0 w 1816740"/>
              <a:gd name="connsiteY14" fmla="*/ 1146710 h 1566757"/>
              <a:gd name="connsiteX15" fmla="*/ 0 w 1816740"/>
              <a:gd name="connsiteY15" fmla="*/ 1062701 h 1566757"/>
              <a:gd name="connsiteX0" fmla="*/ 0 w 1816740"/>
              <a:gd name="connsiteY0" fmla="*/ 1062701 h 1566757"/>
              <a:gd name="connsiteX1" fmla="*/ 924103 w 1816740"/>
              <a:gd name="connsiteY1" fmla="*/ 1062701 h 1566757"/>
              <a:gd name="connsiteX2" fmla="*/ 803225 w 1816740"/>
              <a:gd name="connsiteY2" fmla="*/ 0 h 1566757"/>
              <a:gd name="connsiteX3" fmla="*/ 1320147 w 1816740"/>
              <a:gd name="connsiteY3" fmla="*/ 1062701 h 1566757"/>
              <a:gd name="connsiteX4" fmla="*/ 1584176 w 1816740"/>
              <a:gd name="connsiteY4" fmla="*/ 1062701 h 1566757"/>
              <a:gd name="connsiteX5" fmla="*/ 1652889 w 1816740"/>
              <a:gd name="connsiteY5" fmla="*/ 1146710 h 1566757"/>
              <a:gd name="connsiteX6" fmla="*/ 1816740 w 1816740"/>
              <a:gd name="connsiteY6" fmla="*/ 1315009 h 1566757"/>
              <a:gd name="connsiteX7" fmla="*/ 1584176 w 1816740"/>
              <a:gd name="connsiteY7" fmla="*/ 1566757 h 1566757"/>
              <a:gd name="connsiteX8" fmla="*/ 1320147 w 1816740"/>
              <a:gd name="connsiteY8" fmla="*/ 1566757 h 1566757"/>
              <a:gd name="connsiteX9" fmla="*/ 924103 w 1816740"/>
              <a:gd name="connsiteY9" fmla="*/ 1566757 h 1566757"/>
              <a:gd name="connsiteX10" fmla="*/ 924103 w 1816740"/>
              <a:gd name="connsiteY10" fmla="*/ 1566757 h 1566757"/>
              <a:gd name="connsiteX11" fmla="*/ 0 w 1816740"/>
              <a:gd name="connsiteY11" fmla="*/ 1566757 h 1566757"/>
              <a:gd name="connsiteX12" fmla="*/ 0 w 1816740"/>
              <a:gd name="connsiteY12" fmla="*/ 1272724 h 1566757"/>
              <a:gd name="connsiteX13" fmla="*/ 0 w 1816740"/>
              <a:gd name="connsiteY13" fmla="*/ 1146710 h 1566757"/>
              <a:gd name="connsiteX14" fmla="*/ 0 w 1816740"/>
              <a:gd name="connsiteY14" fmla="*/ 1146710 h 1566757"/>
              <a:gd name="connsiteX15" fmla="*/ 0 w 1816740"/>
              <a:gd name="connsiteY15" fmla="*/ 1062701 h 156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6740" h="1566757">
                <a:moveTo>
                  <a:pt x="0" y="1062701"/>
                </a:moveTo>
                <a:lnTo>
                  <a:pt x="924103" y="1062701"/>
                </a:lnTo>
                <a:lnTo>
                  <a:pt x="803225" y="0"/>
                </a:lnTo>
                <a:lnTo>
                  <a:pt x="1320147" y="1062701"/>
                </a:lnTo>
                <a:lnTo>
                  <a:pt x="1584176" y="1062701"/>
                </a:lnTo>
                <a:lnTo>
                  <a:pt x="1652889" y="1146710"/>
                </a:lnTo>
                <a:lnTo>
                  <a:pt x="1816740" y="1315009"/>
                </a:lnTo>
                <a:lnTo>
                  <a:pt x="1584176" y="1566757"/>
                </a:lnTo>
                <a:lnTo>
                  <a:pt x="1320147" y="1566757"/>
                </a:lnTo>
                <a:lnTo>
                  <a:pt x="924103" y="1566757"/>
                </a:lnTo>
                <a:lnTo>
                  <a:pt x="924103" y="1566757"/>
                </a:lnTo>
                <a:lnTo>
                  <a:pt x="0" y="1566757"/>
                </a:lnTo>
                <a:lnTo>
                  <a:pt x="0" y="1272724"/>
                </a:lnTo>
                <a:lnTo>
                  <a:pt x="0" y="1146710"/>
                </a:lnTo>
                <a:lnTo>
                  <a:pt x="0" y="1146710"/>
                </a:lnTo>
                <a:lnTo>
                  <a:pt x="0" y="1062701"/>
                </a:lnTo>
                <a:close/>
              </a:path>
            </a:pathLst>
          </a:custGeom>
          <a:solidFill>
            <a:srgbClr val="C00000">
              <a:alpha val="67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52" name="CaixaDeTexto 2051"/>
          <p:cNvSpPr txBox="1"/>
          <p:nvPr/>
        </p:nvSpPr>
        <p:spPr>
          <a:xfrm>
            <a:off x="264792" y="4769824"/>
            <a:ext cx="1693669" cy="310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DEFORESTATION</a:t>
            </a:r>
            <a:endParaRPr lang="pt-B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tângulo 2052"/>
          <p:cNvSpPr/>
          <p:nvPr/>
        </p:nvSpPr>
        <p:spPr>
          <a:xfrm>
            <a:off x="6751512" y="3324737"/>
            <a:ext cx="1372492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4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FARM IS</a:t>
            </a:r>
            <a:endParaRPr lang="pt-BR" sz="14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4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EMBARGOED</a:t>
            </a:r>
            <a:endParaRPr lang="pt-B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tângulo 5"/>
          <p:cNvSpPr/>
          <p:nvPr/>
        </p:nvSpPr>
        <p:spPr>
          <a:xfrm>
            <a:off x="8096161" y="3048113"/>
            <a:ext cx="1717545" cy="1126933"/>
          </a:xfrm>
          <a:custGeom>
            <a:avLst/>
            <a:gdLst>
              <a:gd name="connsiteX0" fmla="*/ 0 w 1080120"/>
              <a:gd name="connsiteY0" fmla="*/ 0 h 1119558"/>
              <a:gd name="connsiteX1" fmla="*/ 1080120 w 1080120"/>
              <a:gd name="connsiteY1" fmla="*/ 0 h 1119558"/>
              <a:gd name="connsiteX2" fmla="*/ 1080120 w 1080120"/>
              <a:gd name="connsiteY2" fmla="*/ 1119558 h 1119558"/>
              <a:gd name="connsiteX3" fmla="*/ 0 w 1080120"/>
              <a:gd name="connsiteY3" fmla="*/ 1119558 h 1119558"/>
              <a:gd name="connsiteX4" fmla="*/ 0 w 1080120"/>
              <a:gd name="connsiteY4" fmla="*/ 0 h 1119558"/>
              <a:gd name="connsiteX0" fmla="*/ 11949 w 1092069"/>
              <a:gd name="connsiteY0" fmla="*/ 0 h 1119558"/>
              <a:gd name="connsiteX1" fmla="*/ 1092069 w 1092069"/>
              <a:gd name="connsiteY1" fmla="*/ 0 h 1119558"/>
              <a:gd name="connsiteX2" fmla="*/ 1092069 w 1092069"/>
              <a:gd name="connsiteY2" fmla="*/ 1119558 h 1119558"/>
              <a:gd name="connsiteX3" fmla="*/ 11949 w 1092069"/>
              <a:gd name="connsiteY3" fmla="*/ 1119558 h 1119558"/>
              <a:gd name="connsiteX4" fmla="*/ 0 w 1092069"/>
              <a:gd name="connsiteY4" fmla="*/ 566347 h 1119558"/>
              <a:gd name="connsiteX5" fmla="*/ 11949 w 1092069"/>
              <a:gd name="connsiteY5" fmla="*/ 0 h 1119558"/>
              <a:gd name="connsiteX0" fmla="*/ 0 w 1611748"/>
              <a:gd name="connsiteY0" fmla="*/ 21265 h 1119558"/>
              <a:gd name="connsiteX1" fmla="*/ 1611748 w 1611748"/>
              <a:gd name="connsiteY1" fmla="*/ 0 h 1119558"/>
              <a:gd name="connsiteX2" fmla="*/ 1611748 w 1611748"/>
              <a:gd name="connsiteY2" fmla="*/ 1119558 h 1119558"/>
              <a:gd name="connsiteX3" fmla="*/ 531628 w 1611748"/>
              <a:gd name="connsiteY3" fmla="*/ 1119558 h 1119558"/>
              <a:gd name="connsiteX4" fmla="*/ 519679 w 1611748"/>
              <a:gd name="connsiteY4" fmla="*/ 566347 h 1119558"/>
              <a:gd name="connsiteX5" fmla="*/ 0 w 1611748"/>
              <a:gd name="connsiteY5" fmla="*/ 21265 h 1119558"/>
              <a:gd name="connsiteX0" fmla="*/ 0 w 1611748"/>
              <a:gd name="connsiteY0" fmla="*/ 21265 h 1119558"/>
              <a:gd name="connsiteX1" fmla="*/ 1611748 w 1611748"/>
              <a:gd name="connsiteY1" fmla="*/ 0 h 1119558"/>
              <a:gd name="connsiteX2" fmla="*/ 1611748 w 1611748"/>
              <a:gd name="connsiteY2" fmla="*/ 1119558 h 1119558"/>
              <a:gd name="connsiteX3" fmla="*/ 21266 w 1611748"/>
              <a:gd name="connsiteY3" fmla="*/ 1119558 h 1119558"/>
              <a:gd name="connsiteX4" fmla="*/ 519679 w 1611748"/>
              <a:gd name="connsiteY4" fmla="*/ 566347 h 1119558"/>
              <a:gd name="connsiteX5" fmla="*/ 0 w 1611748"/>
              <a:gd name="connsiteY5" fmla="*/ 21265 h 1119558"/>
              <a:gd name="connsiteX0" fmla="*/ 0 w 1611748"/>
              <a:gd name="connsiteY0" fmla="*/ 10633 h 1119558"/>
              <a:gd name="connsiteX1" fmla="*/ 1611748 w 1611748"/>
              <a:gd name="connsiteY1" fmla="*/ 0 h 1119558"/>
              <a:gd name="connsiteX2" fmla="*/ 1611748 w 1611748"/>
              <a:gd name="connsiteY2" fmla="*/ 1119558 h 1119558"/>
              <a:gd name="connsiteX3" fmla="*/ 21266 w 1611748"/>
              <a:gd name="connsiteY3" fmla="*/ 1119558 h 1119558"/>
              <a:gd name="connsiteX4" fmla="*/ 519679 w 1611748"/>
              <a:gd name="connsiteY4" fmla="*/ 566347 h 1119558"/>
              <a:gd name="connsiteX5" fmla="*/ 0 w 1611748"/>
              <a:gd name="connsiteY5" fmla="*/ 10633 h 1119558"/>
              <a:gd name="connsiteX0" fmla="*/ 10631 w 1590482"/>
              <a:gd name="connsiteY0" fmla="*/ 21265 h 1119558"/>
              <a:gd name="connsiteX1" fmla="*/ 1590482 w 1590482"/>
              <a:gd name="connsiteY1" fmla="*/ 0 h 1119558"/>
              <a:gd name="connsiteX2" fmla="*/ 1590482 w 1590482"/>
              <a:gd name="connsiteY2" fmla="*/ 1119558 h 1119558"/>
              <a:gd name="connsiteX3" fmla="*/ 0 w 1590482"/>
              <a:gd name="connsiteY3" fmla="*/ 1119558 h 1119558"/>
              <a:gd name="connsiteX4" fmla="*/ 498413 w 1590482"/>
              <a:gd name="connsiteY4" fmla="*/ 566347 h 1119558"/>
              <a:gd name="connsiteX5" fmla="*/ 10631 w 1590482"/>
              <a:gd name="connsiteY5" fmla="*/ 21265 h 1119558"/>
              <a:gd name="connsiteX0" fmla="*/ 3487 w 1590482"/>
              <a:gd name="connsiteY0" fmla="*/ 14121 h 1119558"/>
              <a:gd name="connsiteX1" fmla="*/ 1590482 w 1590482"/>
              <a:gd name="connsiteY1" fmla="*/ 0 h 1119558"/>
              <a:gd name="connsiteX2" fmla="*/ 1590482 w 1590482"/>
              <a:gd name="connsiteY2" fmla="*/ 1119558 h 1119558"/>
              <a:gd name="connsiteX3" fmla="*/ 0 w 1590482"/>
              <a:gd name="connsiteY3" fmla="*/ 1119558 h 1119558"/>
              <a:gd name="connsiteX4" fmla="*/ 498413 w 1590482"/>
              <a:gd name="connsiteY4" fmla="*/ 566347 h 1119558"/>
              <a:gd name="connsiteX5" fmla="*/ 3487 w 1590482"/>
              <a:gd name="connsiteY5" fmla="*/ 14121 h 1119558"/>
              <a:gd name="connsiteX0" fmla="*/ 10630 w 1590482"/>
              <a:gd name="connsiteY0" fmla="*/ 2215 h 1119558"/>
              <a:gd name="connsiteX1" fmla="*/ 1590482 w 1590482"/>
              <a:gd name="connsiteY1" fmla="*/ 0 h 1119558"/>
              <a:gd name="connsiteX2" fmla="*/ 1590482 w 1590482"/>
              <a:gd name="connsiteY2" fmla="*/ 1119558 h 1119558"/>
              <a:gd name="connsiteX3" fmla="*/ 0 w 1590482"/>
              <a:gd name="connsiteY3" fmla="*/ 1119558 h 1119558"/>
              <a:gd name="connsiteX4" fmla="*/ 498413 w 1590482"/>
              <a:gd name="connsiteY4" fmla="*/ 566347 h 1119558"/>
              <a:gd name="connsiteX5" fmla="*/ 10630 w 1590482"/>
              <a:gd name="connsiteY5" fmla="*/ 2215 h 1119558"/>
              <a:gd name="connsiteX0" fmla="*/ 13012 w 1590482"/>
              <a:gd name="connsiteY0" fmla="*/ 0 h 1122106"/>
              <a:gd name="connsiteX1" fmla="*/ 1590482 w 1590482"/>
              <a:gd name="connsiteY1" fmla="*/ 2548 h 1122106"/>
              <a:gd name="connsiteX2" fmla="*/ 1590482 w 1590482"/>
              <a:gd name="connsiteY2" fmla="*/ 1122106 h 1122106"/>
              <a:gd name="connsiteX3" fmla="*/ 0 w 1590482"/>
              <a:gd name="connsiteY3" fmla="*/ 1122106 h 1122106"/>
              <a:gd name="connsiteX4" fmla="*/ 498413 w 1590482"/>
              <a:gd name="connsiteY4" fmla="*/ 568895 h 1122106"/>
              <a:gd name="connsiteX5" fmla="*/ 13012 w 1590482"/>
              <a:gd name="connsiteY5" fmla="*/ 0 h 1122106"/>
              <a:gd name="connsiteX0" fmla="*/ 0 w 1615570"/>
              <a:gd name="connsiteY0" fmla="*/ 0 h 1122106"/>
              <a:gd name="connsiteX1" fmla="*/ 1615570 w 1615570"/>
              <a:gd name="connsiteY1" fmla="*/ 2548 h 1122106"/>
              <a:gd name="connsiteX2" fmla="*/ 1615570 w 1615570"/>
              <a:gd name="connsiteY2" fmla="*/ 1122106 h 1122106"/>
              <a:gd name="connsiteX3" fmla="*/ 25088 w 1615570"/>
              <a:gd name="connsiteY3" fmla="*/ 1122106 h 1122106"/>
              <a:gd name="connsiteX4" fmla="*/ 523501 w 1615570"/>
              <a:gd name="connsiteY4" fmla="*/ 568895 h 1122106"/>
              <a:gd name="connsiteX5" fmla="*/ 0 w 1615570"/>
              <a:gd name="connsiteY5" fmla="*/ 0 h 1122106"/>
              <a:gd name="connsiteX0" fmla="*/ 0 w 1651289"/>
              <a:gd name="connsiteY0" fmla="*/ 0 h 1124488"/>
              <a:gd name="connsiteX1" fmla="*/ 1651289 w 1651289"/>
              <a:gd name="connsiteY1" fmla="*/ 4930 h 1124488"/>
              <a:gd name="connsiteX2" fmla="*/ 1651289 w 1651289"/>
              <a:gd name="connsiteY2" fmla="*/ 1124488 h 1124488"/>
              <a:gd name="connsiteX3" fmla="*/ 60807 w 1651289"/>
              <a:gd name="connsiteY3" fmla="*/ 1124488 h 1124488"/>
              <a:gd name="connsiteX4" fmla="*/ 559220 w 1651289"/>
              <a:gd name="connsiteY4" fmla="*/ 571277 h 1124488"/>
              <a:gd name="connsiteX5" fmla="*/ 0 w 1651289"/>
              <a:gd name="connsiteY5" fmla="*/ 0 h 1124488"/>
              <a:gd name="connsiteX0" fmla="*/ 0 w 1651289"/>
              <a:gd name="connsiteY0" fmla="*/ 0 h 1124488"/>
              <a:gd name="connsiteX1" fmla="*/ 1651289 w 1651289"/>
              <a:gd name="connsiteY1" fmla="*/ 4930 h 1124488"/>
              <a:gd name="connsiteX2" fmla="*/ 1651289 w 1651289"/>
              <a:gd name="connsiteY2" fmla="*/ 1124488 h 1124488"/>
              <a:gd name="connsiteX3" fmla="*/ 15563 w 1651289"/>
              <a:gd name="connsiteY3" fmla="*/ 1124488 h 1124488"/>
              <a:gd name="connsiteX4" fmla="*/ 559220 w 1651289"/>
              <a:gd name="connsiteY4" fmla="*/ 571277 h 1124488"/>
              <a:gd name="connsiteX5" fmla="*/ 0 w 1651289"/>
              <a:gd name="connsiteY5" fmla="*/ 0 h 1124488"/>
              <a:gd name="connsiteX0" fmla="*/ 0 w 1651289"/>
              <a:gd name="connsiteY0" fmla="*/ 0 h 1124488"/>
              <a:gd name="connsiteX1" fmla="*/ 1651289 w 1651289"/>
              <a:gd name="connsiteY1" fmla="*/ 4930 h 1124488"/>
              <a:gd name="connsiteX2" fmla="*/ 1651289 w 1651289"/>
              <a:gd name="connsiteY2" fmla="*/ 1124488 h 1124488"/>
              <a:gd name="connsiteX3" fmla="*/ 15563 w 1651289"/>
              <a:gd name="connsiteY3" fmla="*/ 1124488 h 1124488"/>
              <a:gd name="connsiteX4" fmla="*/ 556613 w 1651289"/>
              <a:gd name="connsiteY4" fmla="*/ 561498 h 1124488"/>
              <a:gd name="connsiteX5" fmla="*/ 0 w 1651289"/>
              <a:gd name="connsiteY5" fmla="*/ 0 h 1124488"/>
              <a:gd name="connsiteX0" fmla="*/ 23541 w 1674830"/>
              <a:gd name="connsiteY0" fmla="*/ 0 h 1124488"/>
              <a:gd name="connsiteX1" fmla="*/ 1674830 w 1674830"/>
              <a:gd name="connsiteY1" fmla="*/ 4930 h 1124488"/>
              <a:gd name="connsiteX2" fmla="*/ 1674830 w 1674830"/>
              <a:gd name="connsiteY2" fmla="*/ 1124488 h 1124488"/>
              <a:gd name="connsiteX3" fmla="*/ 0 w 1674830"/>
              <a:gd name="connsiteY3" fmla="*/ 1124488 h 1124488"/>
              <a:gd name="connsiteX4" fmla="*/ 580154 w 1674830"/>
              <a:gd name="connsiteY4" fmla="*/ 561498 h 1124488"/>
              <a:gd name="connsiteX5" fmla="*/ 23541 w 1674830"/>
              <a:gd name="connsiteY5" fmla="*/ 0 h 1124488"/>
              <a:gd name="connsiteX0" fmla="*/ 33968 w 1685257"/>
              <a:gd name="connsiteY0" fmla="*/ 0 h 1124488"/>
              <a:gd name="connsiteX1" fmla="*/ 1685257 w 1685257"/>
              <a:gd name="connsiteY1" fmla="*/ 4930 h 1124488"/>
              <a:gd name="connsiteX2" fmla="*/ 1685257 w 1685257"/>
              <a:gd name="connsiteY2" fmla="*/ 1124488 h 1124488"/>
              <a:gd name="connsiteX3" fmla="*/ 0 w 1685257"/>
              <a:gd name="connsiteY3" fmla="*/ 1122043 h 1124488"/>
              <a:gd name="connsiteX4" fmla="*/ 590581 w 1685257"/>
              <a:gd name="connsiteY4" fmla="*/ 561498 h 1124488"/>
              <a:gd name="connsiteX5" fmla="*/ 33968 w 1685257"/>
              <a:gd name="connsiteY5" fmla="*/ 0 h 1124488"/>
              <a:gd name="connsiteX0" fmla="*/ 23540 w 1674829"/>
              <a:gd name="connsiteY0" fmla="*/ 0 h 1126933"/>
              <a:gd name="connsiteX1" fmla="*/ 1674829 w 1674829"/>
              <a:gd name="connsiteY1" fmla="*/ 4930 h 1126933"/>
              <a:gd name="connsiteX2" fmla="*/ 1674829 w 1674829"/>
              <a:gd name="connsiteY2" fmla="*/ 1124488 h 1126933"/>
              <a:gd name="connsiteX3" fmla="*/ 0 w 1674829"/>
              <a:gd name="connsiteY3" fmla="*/ 1126933 h 1126933"/>
              <a:gd name="connsiteX4" fmla="*/ 580153 w 1674829"/>
              <a:gd name="connsiteY4" fmla="*/ 561498 h 1126933"/>
              <a:gd name="connsiteX5" fmla="*/ 23540 w 1674829"/>
              <a:gd name="connsiteY5" fmla="*/ 0 h 1126933"/>
              <a:gd name="connsiteX0" fmla="*/ 2685 w 1674829"/>
              <a:gd name="connsiteY0" fmla="*/ 0 h 1129378"/>
              <a:gd name="connsiteX1" fmla="*/ 1674829 w 1674829"/>
              <a:gd name="connsiteY1" fmla="*/ 7375 h 1129378"/>
              <a:gd name="connsiteX2" fmla="*/ 1674829 w 1674829"/>
              <a:gd name="connsiteY2" fmla="*/ 1126933 h 1129378"/>
              <a:gd name="connsiteX3" fmla="*/ 0 w 1674829"/>
              <a:gd name="connsiteY3" fmla="*/ 1129378 h 1129378"/>
              <a:gd name="connsiteX4" fmla="*/ 580153 w 1674829"/>
              <a:gd name="connsiteY4" fmla="*/ 563943 h 1129378"/>
              <a:gd name="connsiteX5" fmla="*/ 2685 w 1674829"/>
              <a:gd name="connsiteY5" fmla="*/ 0 h 1129378"/>
              <a:gd name="connsiteX0" fmla="*/ 18326 w 1690470"/>
              <a:gd name="connsiteY0" fmla="*/ 0 h 1126933"/>
              <a:gd name="connsiteX1" fmla="*/ 1690470 w 1690470"/>
              <a:gd name="connsiteY1" fmla="*/ 7375 h 1126933"/>
              <a:gd name="connsiteX2" fmla="*/ 1690470 w 1690470"/>
              <a:gd name="connsiteY2" fmla="*/ 1126933 h 1126933"/>
              <a:gd name="connsiteX3" fmla="*/ 0 w 1690470"/>
              <a:gd name="connsiteY3" fmla="*/ 1124488 h 1126933"/>
              <a:gd name="connsiteX4" fmla="*/ 595794 w 1690470"/>
              <a:gd name="connsiteY4" fmla="*/ 563943 h 1126933"/>
              <a:gd name="connsiteX5" fmla="*/ 18326 w 1690470"/>
              <a:gd name="connsiteY5" fmla="*/ 0 h 112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0470" h="1126933">
                <a:moveTo>
                  <a:pt x="18326" y="0"/>
                </a:moveTo>
                <a:lnTo>
                  <a:pt x="1690470" y="7375"/>
                </a:lnTo>
                <a:lnTo>
                  <a:pt x="1690470" y="1126933"/>
                </a:lnTo>
                <a:lnTo>
                  <a:pt x="0" y="1124488"/>
                </a:lnTo>
                <a:lnTo>
                  <a:pt x="595794" y="563943"/>
                </a:lnTo>
                <a:lnTo>
                  <a:pt x="18326" y="0"/>
                </a:lnTo>
                <a:close/>
              </a:path>
            </a:pathLst>
          </a:custGeom>
          <a:solidFill>
            <a:srgbClr val="C00000">
              <a:alpha val="67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4" name="Retângulo 2053"/>
          <p:cNvSpPr/>
          <p:nvPr/>
        </p:nvSpPr>
        <p:spPr>
          <a:xfrm>
            <a:off x="8580045" y="3212976"/>
            <a:ext cx="1214933" cy="80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FINE</a:t>
            </a:r>
            <a:endParaRPr lang="pt-BR" sz="14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4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R$500/kg</a:t>
            </a:r>
          </a:p>
          <a:p>
            <a:pPr algn="ctr"/>
            <a:r>
              <a:rPr lang="pt-BR" sz="14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purchased</a:t>
            </a:r>
            <a:endParaRPr lang="pt-B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http://www.inovacaotecnologica.com.br/noticias/imagens/010130090212-iri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0242">
            <a:off x="273337" y="253318"/>
            <a:ext cx="1665081" cy="124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de seta reta 2"/>
          <p:cNvCxnSpPr/>
          <p:nvPr/>
        </p:nvCxnSpPr>
        <p:spPr bwMode="auto">
          <a:xfrm flipV="1">
            <a:off x="7437758" y="1700808"/>
            <a:ext cx="0" cy="1224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Retângulo 3"/>
          <p:cNvSpPr/>
          <p:nvPr/>
        </p:nvSpPr>
        <p:spPr bwMode="auto">
          <a:xfrm>
            <a:off x="6258475" y="404664"/>
            <a:ext cx="2929036" cy="11521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pt-BR" sz="1400" smtClean="0">
                <a:solidFill>
                  <a:schemeClr val="bg1"/>
                </a:solidFill>
              </a:rPr>
              <a:t>THE</a:t>
            </a:r>
            <a:r>
              <a:rPr kumimoji="0" lang="pt-BR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FARM AND THE RURAL PRODUCER ARE INCLUDED IN IBAMA’S LIST OF </a:t>
            </a:r>
            <a:r>
              <a:rPr lang="pt-BR" sz="1400">
                <a:solidFill>
                  <a:schemeClr val="bg1"/>
                </a:solidFill>
              </a:rPr>
              <a:t>EMBARGOED AREAS IN </a:t>
            </a:r>
            <a:r>
              <a:rPr lang="pt-BR" sz="1400" smtClean="0">
                <a:solidFill>
                  <a:schemeClr val="bg1"/>
                </a:solidFill>
              </a:rPr>
              <a:t>BRAZIL</a:t>
            </a:r>
            <a:endParaRPr kumimoji="0" lang="pt-BR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44688" y="1655744"/>
            <a:ext cx="4198531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smtClean="0">
                <a:solidFill>
                  <a:srgbClr val="FF0000"/>
                </a:solidFill>
              </a:rPr>
              <a:t>PUBLIC GOVERNANCE</a:t>
            </a:r>
          </a:p>
          <a:p>
            <a:r>
              <a:rPr lang="pt-BR" sz="2200" smtClean="0">
                <a:solidFill>
                  <a:srgbClr val="FF0000"/>
                </a:solidFill>
              </a:rPr>
              <a:t>LAW ENFORCEMENT</a:t>
            </a:r>
            <a:endParaRPr lang="pt-BR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136576" y="173000"/>
            <a:ext cx="7128792" cy="36004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pt-BR" sz="2400" dirty="0" smtClean="0">
                <a:solidFill>
                  <a:srgbClr val="006600"/>
                </a:solidFill>
              </a:rPr>
              <a:t>LAND USE AND OCCUPATION IN BRASIL</a:t>
            </a:r>
            <a:endParaRPr lang="pt-BR" sz="2400" dirty="0">
              <a:solidFill>
                <a:srgbClr val="006600"/>
              </a:solidFill>
            </a:endParaRPr>
          </a:p>
        </p:txBody>
      </p:sp>
      <p:pic>
        <p:nvPicPr>
          <p:cNvPr id="2049" name="Imagem 2" descr="DBA61ABC-CC09-461D-95AE-4FF3A885EE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6377" r="7851" b="8928"/>
          <a:stretch>
            <a:fillRect/>
          </a:stretch>
        </p:blipFill>
        <p:spPr bwMode="auto">
          <a:xfrm>
            <a:off x="121352" y="1932059"/>
            <a:ext cx="6184848" cy="40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4191949" y="1158875"/>
            <a:ext cx="5813723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   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554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million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hectares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of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native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vegetation</a:t>
            </a:r>
            <a:endParaRPr kumimoji="0" lang="pt-B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   177 </a:t>
            </a:r>
            <a:r>
              <a:rPr kumimoji="0" lang="pt-B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million</a:t>
            </a:r>
            <a:r>
              <a:rPr kumimoji="0" lang="pt-B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hectare in </a:t>
            </a:r>
            <a:r>
              <a:rPr kumimoji="0" lang="pt-B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conservation</a:t>
            </a:r>
            <a:r>
              <a:rPr kumimoji="0" lang="pt-B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units</a:t>
            </a:r>
            <a:endParaRPr kumimoji="0" lang="pt-B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   103  </a:t>
            </a:r>
            <a:r>
              <a:rPr kumimoji="0" lang="pt-B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million</a:t>
            </a:r>
            <a:r>
              <a:rPr kumimoji="0" lang="pt-B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hectares in </a:t>
            </a:r>
            <a:r>
              <a:rPr kumimoji="0" lang="pt-B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indigenous</a:t>
            </a:r>
            <a:r>
              <a:rPr kumimoji="0" lang="pt-B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land</a:t>
            </a:r>
            <a:r>
              <a:rPr kumimoji="0" lang="pt-B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</a:p>
          <a:p>
            <a:pPr lvl="0" algn="l">
              <a:lnSpc>
                <a:spcPct val="100000"/>
              </a:lnSpc>
            </a:pPr>
            <a:r>
              <a:rPr lang="pt-BR" sz="1400" b="0" dirty="0"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pt-BR" sz="1400" b="0" dirty="0" smtClean="0">
                <a:latin typeface="Arial" pitchFamily="34" charset="0"/>
                <a:ea typeface="Calibri" pitchFamily="34" charset="0"/>
                <a:cs typeface="Calibri" pitchFamily="34" charset="0"/>
              </a:rPr>
              <a:t>   </a:t>
            </a:r>
            <a:r>
              <a:rPr kumimoji="0" lang="pt-B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274 </a:t>
            </a:r>
            <a:r>
              <a:rPr lang="pt-BR" sz="1400" b="0" dirty="0" err="1">
                <a:latin typeface="Arial" pitchFamily="34" charset="0"/>
                <a:ea typeface="Calibri" pitchFamily="34" charset="0"/>
                <a:cs typeface="Calibri" pitchFamily="34" charset="0"/>
              </a:rPr>
              <a:t>million</a:t>
            </a:r>
            <a:r>
              <a:rPr lang="pt-BR" sz="1400" b="0" dirty="0">
                <a:latin typeface="Arial" pitchFamily="34" charset="0"/>
                <a:ea typeface="Calibri" pitchFamily="34" charset="0"/>
                <a:cs typeface="Calibri" pitchFamily="34" charset="0"/>
              </a:rPr>
              <a:t> hectares </a:t>
            </a:r>
            <a:r>
              <a:rPr lang="pt-BR" sz="1400" b="0" dirty="0" err="1" smtClean="0">
                <a:latin typeface="Arial" pitchFamily="34" charset="0"/>
                <a:ea typeface="Calibri" pitchFamily="34" charset="0"/>
                <a:cs typeface="Calibri" pitchFamily="34" charset="0"/>
              </a:rPr>
              <a:t>of</a:t>
            </a:r>
            <a:r>
              <a:rPr lang="pt-BR" sz="1400" b="0" dirty="0" smtClean="0"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pt-BR" sz="1400" b="0" dirty="0" err="1" smtClean="0">
                <a:latin typeface="Arial" pitchFamily="34" charset="0"/>
                <a:ea typeface="Calibri" pitchFamily="34" charset="0"/>
                <a:cs typeface="Calibri" pitchFamily="34" charset="0"/>
              </a:rPr>
              <a:t>native</a:t>
            </a:r>
            <a:r>
              <a:rPr lang="pt-BR" sz="1400" b="0" dirty="0" smtClean="0"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pt-BR" sz="1400" b="0" dirty="0" err="1" smtClean="0">
                <a:latin typeface="Arial" pitchFamily="34" charset="0"/>
                <a:ea typeface="Calibri" pitchFamily="34" charset="0"/>
                <a:cs typeface="Calibri" pitchFamily="34" charset="0"/>
              </a:rPr>
              <a:t>vegetations</a:t>
            </a:r>
            <a:r>
              <a:rPr lang="pt-BR" sz="1400" b="0" dirty="0" smtClean="0"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pt-BR" sz="1400" b="0" dirty="0" err="1" smtClean="0">
                <a:latin typeface="Arial" pitchFamily="34" charset="0"/>
                <a:ea typeface="Calibri" pitchFamily="34" charset="0"/>
                <a:cs typeface="Calibri" pitchFamily="34" charset="0"/>
              </a:rPr>
              <a:t>on</a:t>
            </a:r>
            <a:r>
              <a:rPr lang="pt-BR" sz="1400" b="0" dirty="0" smtClean="0"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pt-BR" sz="1400" b="0" dirty="0" err="1" smtClean="0">
                <a:latin typeface="Arial" pitchFamily="34" charset="0"/>
                <a:ea typeface="Calibri" pitchFamily="34" charset="0"/>
                <a:cs typeface="Calibri" pitchFamily="34" charset="0"/>
              </a:rPr>
              <a:t>private</a:t>
            </a:r>
            <a:r>
              <a:rPr lang="pt-BR" sz="1400" b="0" dirty="0" smtClean="0"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pt-BR" sz="1400" b="0" dirty="0" err="1" smtClean="0">
                <a:latin typeface="Arial" pitchFamily="34" charset="0"/>
                <a:ea typeface="Calibri" pitchFamily="34" charset="0"/>
                <a:cs typeface="Calibri" pitchFamily="34" charset="0"/>
              </a:rPr>
              <a:t>lands</a:t>
            </a:r>
            <a:endParaRPr kumimoji="0" lang="pt-B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1400" b="0" dirty="0"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pt-BR" sz="1400" b="0" dirty="0" smtClean="0">
                <a:latin typeface="Arial" pitchFamily="34" charset="0"/>
                <a:ea typeface="Calibri" pitchFamily="34" charset="0"/>
                <a:cs typeface="Calibri" pitchFamily="34" charset="0"/>
              </a:rPr>
              <a:t>  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72006" y="6398066"/>
            <a:ext cx="6080018" cy="34330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Fontes: Ministério do Meio Ambiente - MMA; IBGE, 2015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AutoShape 9"/>
          <p:cNvSpPr>
            <a:spLocks noChangeShapeType="1"/>
          </p:cNvSpPr>
          <p:nvPr/>
        </p:nvSpPr>
        <p:spPr bwMode="auto">
          <a:xfrm flipV="1">
            <a:off x="3084047" y="1493863"/>
            <a:ext cx="1160630" cy="59055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521439" y="2901825"/>
            <a:ext cx="3384561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65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millions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hectares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of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productive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land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(</a:t>
            </a:r>
            <a:r>
              <a:rPr kumimoji="0" lang="pt-B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grains</a:t>
            </a:r>
            <a:r>
              <a:rPr kumimoji="0" 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kumimoji="0" lang="pt-B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fruits</a:t>
            </a:r>
            <a:r>
              <a:rPr kumimoji="0" 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and</a:t>
            </a:r>
            <a:r>
              <a:rPr kumimoji="0" 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planted</a:t>
            </a:r>
            <a:r>
              <a:rPr kumimoji="0" 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forests</a:t>
            </a:r>
            <a:r>
              <a:rPr kumimoji="0" lang="pt-B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)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457056" y="4744889"/>
            <a:ext cx="449536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38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millions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hectares in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urbanized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land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AutoShape 5"/>
          <p:cNvSpPr>
            <a:spLocks noChangeShapeType="1"/>
          </p:cNvSpPr>
          <p:nvPr/>
        </p:nvSpPr>
        <p:spPr bwMode="auto">
          <a:xfrm>
            <a:off x="4826551" y="3024748"/>
            <a:ext cx="1512837" cy="92977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4"/>
          <p:cNvSpPr>
            <a:spLocks noChangeShapeType="1"/>
          </p:cNvSpPr>
          <p:nvPr/>
        </p:nvSpPr>
        <p:spPr bwMode="auto">
          <a:xfrm>
            <a:off x="3758562" y="5176689"/>
            <a:ext cx="866775" cy="50251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4397918" y="5807650"/>
            <a:ext cx="5379617" cy="33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194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millions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hectares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of</a:t>
            </a:r>
            <a:r>
              <a:rPr kumimoji="0" lang="pt-B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pt-B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pastures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2658269" y="22225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0" y="1158875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52400" y="106680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0" name="AutoShape 4"/>
          <p:cNvSpPr>
            <a:spLocks noChangeShapeType="1"/>
          </p:cNvSpPr>
          <p:nvPr/>
        </p:nvSpPr>
        <p:spPr bwMode="auto">
          <a:xfrm>
            <a:off x="5783310" y="4149080"/>
            <a:ext cx="866775" cy="50251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917710" y="620688"/>
            <a:ext cx="4953000" cy="3109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 smtClean="0">
                <a:solidFill>
                  <a:srgbClr val="FF0000"/>
                </a:solidFill>
                <a:latin typeface="Arial" pitchFamily="34" charset="0"/>
                <a:ea typeface="Calibri" pitchFamily="34" charset="0"/>
                <a:cs typeface="Calibri" pitchFamily="34" charset="0"/>
              </a:rPr>
              <a:t>Brazil’s</a:t>
            </a:r>
            <a:r>
              <a:rPr lang="pt-BR" sz="1400" dirty="0" smtClean="0">
                <a:solidFill>
                  <a:srgbClr val="FF0000"/>
                </a:solidFill>
                <a:latin typeface="Arial" pitchFamily="34" charset="0"/>
                <a:ea typeface="Calibri" pitchFamily="34" charset="0"/>
                <a:cs typeface="Calibri" pitchFamily="34" charset="0"/>
              </a:rPr>
              <a:t> total </a:t>
            </a:r>
            <a:r>
              <a:rPr lang="pt-BR" sz="1400" dirty="0" err="1" smtClean="0">
                <a:solidFill>
                  <a:srgbClr val="FF0000"/>
                </a:solidFill>
                <a:latin typeface="Arial" pitchFamily="34" charset="0"/>
                <a:ea typeface="Calibri" pitchFamily="34" charset="0"/>
                <a:cs typeface="Calibri" pitchFamily="34" charset="0"/>
              </a:rPr>
              <a:t>land</a:t>
            </a:r>
            <a:r>
              <a:rPr lang="pt-BR" sz="1400" dirty="0" smtClean="0">
                <a:solidFill>
                  <a:srgbClr val="FF0000"/>
                </a:solidFill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pt-BR" sz="1400" dirty="0" err="1" smtClean="0">
                <a:solidFill>
                  <a:srgbClr val="FF0000"/>
                </a:solidFill>
                <a:latin typeface="Arial" pitchFamily="34" charset="0"/>
                <a:ea typeface="Calibri" pitchFamily="34" charset="0"/>
                <a:cs typeface="Calibri" pitchFamily="34" charset="0"/>
              </a:rPr>
              <a:t>area</a:t>
            </a:r>
            <a:r>
              <a:rPr lang="pt-BR" sz="1400" dirty="0" smtClean="0">
                <a:solidFill>
                  <a:srgbClr val="FF0000"/>
                </a:solidFill>
                <a:latin typeface="Arial" pitchFamily="34" charset="0"/>
                <a:ea typeface="Calibri" pitchFamily="34" charset="0"/>
                <a:cs typeface="Calibri" pitchFamily="34" charset="0"/>
              </a:rPr>
              <a:t> = 851 </a:t>
            </a:r>
            <a:r>
              <a:rPr lang="pt-BR" sz="1400" dirty="0" err="1">
                <a:solidFill>
                  <a:srgbClr val="FF0000"/>
                </a:solidFill>
                <a:latin typeface="Arial" pitchFamily="34" charset="0"/>
                <a:ea typeface="Calibri" pitchFamily="34" charset="0"/>
                <a:cs typeface="Calibri" pitchFamily="34" charset="0"/>
              </a:rPr>
              <a:t>million</a:t>
            </a:r>
            <a:r>
              <a:rPr lang="pt-BR" sz="1400" dirty="0">
                <a:solidFill>
                  <a:srgbClr val="FF0000"/>
                </a:solidFill>
                <a:latin typeface="Arial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pt-BR" sz="1400" dirty="0" smtClean="0">
                <a:solidFill>
                  <a:srgbClr val="FF0000"/>
                </a:solidFill>
                <a:latin typeface="Arial" pitchFamily="34" charset="0"/>
                <a:ea typeface="Calibri" pitchFamily="34" charset="0"/>
                <a:cs typeface="Calibri" pitchFamily="34" charset="0"/>
              </a:rPr>
              <a:t>hectares</a:t>
            </a:r>
            <a:endParaRPr lang="pt-B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26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4"/>
          <p:cNvSpPr txBox="1">
            <a:spLocks noChangeArrowheads="1"/>
          </p:cNvSpPr>
          <p:nvPr/>
        </p:nvSpPr>
        <p:spPr bwMode="auto">
          <a:xfrm>
            <a:off x="1083469" y="3993167"/>
            <a:ext cx="7816454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7" tIns="45713" rIns="91427" bIns="45713" anchor="ctr"/>
          <a:lstStyle/>
          <a:p>
            <a:pPr algn="ctr">
              <a:spcAft>
                <a:spcPts val="600"/>
              </a:spcAft>
            </a:pPr>
            <a:endParaRPr lang="pt-BR" sz="2000" b="1" dirty="0">
              <a:cs typeface="Arial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913826" y="2235049"/>
            <a:ext cx="6826719" cy="4392487"/>
            <a:chOff x="2106834" y="1193790"/>
            <a:chExt cx="4284663" cy="2820987"/>
          </a:xfrm>
        </p:grpSpPr>
        <p:pic>
          <p:nvPicPr>
            <p:cNvPr id="26627" name="Picture 2" descr="PropriedadeLega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06834" y="1193790"/>
              <a:ext cx="4284663" cy="2820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2106834" y="2854990"/>
              <a:ext cx="2808540" cy="1001666"/>
            </a:xfrm>
            <a:custGeom>
              <a:avLst/>
              <a:gdLst>
                <a:gd name="T0" fmla="*/ 2147483647 w 1327"/>
                <a:gd name="T1" fmla="*/ 2147483647 h 427"/>
                <a:gd name="T2" fmla="*/ 2147483647 w 1327"/>
                <a:gd name="T3" fmla="*/ 2147483647 h 427"/>
                <a:gd name="T4" fmla="*/ 2147483647 w 1327"/>
                <a:gd name="T5" fmla="*/ 2147483647 h 427"/>
                <a:gd name="T6" fmla="*/ 2147483647 w 1327"/>
                <a:gd name="T7" fmla="*/ 2147483647 h 427"/>
                <a:gd name="T8" fmla="*/ 2147483647 w 1327"/>
                <a:gd name="T9" fmla="*/ 2147483647 h 427"/>
                <a:gd name="T10" fmla="*/ 2147483647 w 1327"/>
                <a:gd name="T11" fmla="*/ 2147483647 h 427"/>
                <a:gd name="T12" fmla="*/ 2147483647 w 1327"/>
                <a:gd name="T13" fmla="*/ 2147483647 h 427"/>
                <a:gd name="T14" fmla="*/ 2147483647 w 1327"/>
                <a:gd name="T15" fmla="*/ 2147483647 h 427"/>
                <a:gd name="T16" fmla="*/ 2147483647 w 1327"/>
                <a:gd name="T17" fmla="*/ 2147483647 h 427"/>
                <a:gd name="T18" fmla="*/ 2147483647 w 1327"/>
                <a:gd name="T19" fmla="*/ 2147483647 h 427"/>
                <a:gd name="T20" fmla="*/ 2147483647 w 1327"/>
                <a:gd name="T21" fmla="*/ 2147483647 h 427"/>
                <a:gd name="T22" fmla="*/ 2147483647 w 1327"/>
                <a:gd name="T23" fmla="*/ 2147483647 h 427"/>
                <a:gd name="T24" fmla="*/ 2147483647 w 1327"/>
                <a:gd name="T25" fmla="*/ 2147483647 h 427"/>
                <a:gd name="T26" fmla="*/ 2147483647 w 1327"/>
                <a:gd name="T27" fmla="*/ 2147483647 h 427"/>
                <a:gd name="T28" fmla="*/ 2147483647 w 1327"/>
                <a:gd name="T29" fmla="*/ 2147483647 h 427"/>
                <a:gd name="T30" fmla="*/ 2147483647 w 1327"/>
                <a:gd name="T31" fmla="*/ 2147483647 h 427"/>
                <a:gd name="T32" fmla="*/ 2147483647 w 1327"/>
                <a:gd name="T33" fmla="*/ 2147483647 h 427"/>
                <a:gd name="T34" fmla="*/ 2147483647 w 1327"/>
                <a:gd name="T35" fmla="*/ 2147483647 h 427"/>
                <a:gd name="T36" fmla="*/ 2147483647 w 1327"/>
                <a:gd name="T37" fmla="*/ 2147483647 h 427"/>
                <a:gd name="T38" fmla="*/ 2147483647 w 1327"/>
                <a:gd name="T39" fmla="*/ 2147483647 h 427"/>
                <a:gd name="T40" fmla="*/ 2147483647 w 1327"/>
                <a:gd name="T41" fmla="*/ 2147483647 h 427"/>
                <a:gd name="T42" fmla="*/ 2147483647 w 1327"/>
                <a:gd name="T43" fmla="*/ 2147483647 h 427"/>
                <a:gd name="T44" fmla="*/ 2147483647 w 1327"/>
                <a:gd name="T45" fmla="*/ 2147483647 h 427"/>
                <a:gd name="T46" fmla="*/ 2147483647 w 1327"/>
                <a:gd name="T47" fmla="*/ 2147483647 h 427"/>
                <a:gd name="T48" fmla="*/ 2147483647 w 1327"/>
                <a:gd name="T49" fmla="*/ 2147483647 h 427"/>
                <a:gd name="T50" fmla="*/ 2147483647 w 1327"/>
                <a:gd name="T51" fmla="*/ 2147483647 h 427"/>
                <a:gd name="T52" fmla="*/ 2147483647 w 1327"/>
                <a:gd name="T53" fmla="*/ 2147483647 h 427"/>
                <a:gd name="T54" fmla="*/ 2147483647 w 1327"/>
                <a:gd name="T55" fmla="*/ 2147483647 h 427"/>
                <a:gd name="T56" fmla="*/ 2147483647 w 1327"/>
                <a:gd name="T57" fmla="*/ 2147483647 h 427"/>
                <a:gd name="T58" fmla="*/ 2147483647 w 1327"/>
                <a:gd name="T59" fmla="*/ 2147483647 h 427"/>
                <a:gd name="T60" fmla="*/ 2147483647 w 1327"/>
                <a:gd name="T61" fmla="*/ 2147483647 h 427"/>
                <a:gd name="T62" fmla="*/ 2147483647 w 1327"/>
                <a:gd name="T63" fmla="*/ 2147483647 h 427"/>
                <a:gd name="T64" fmla="*/ 2147483647 w 1327"/>
                <a:gd name="T65" fmla="*/ 2147483647 h 427"/>
                <a:gd name="T66" fmla="*/ 2147483647 w 1327"/>
                <a:gd name="T67" fmla="*/ 2147483647 h 42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327"/>
                <a:gd name="T103" fmla="*/ 0 h 427"/>
                <a:gd name="T104" fmla="*/ 1327 w 1327"/>
                <a:gd name="T105" fmla="*/ 427 h 42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327" h="427">
                  <a:moveTo>
                    <a:pt x="34" y="361"/>
                  </a:moveTo>
                  <a:cubicBezTo>
                    <a:pt x="30" y="340"/>
                    <a:pt x="33" y="351"/>
                    <a:pt x="25" y="328"/>
                  </a:cubicBezTo>
                  <a:cubicBezTo>
                    <a:pt x="24" y="325"/>
                    <a:pt x="22" y="319"/>
                    <a:pt x="22" y="319"/>
                  </a:cubicBezTo>
                  <a:cubicBezTo>
                    <a:pt x="20" y="294"/>
                    <a:pt x="18" y="270"/>
                    <a:pt x="10" y="247"/>
                  </a:cubicBezTo>
                  <a:cubicBezTo>
                    <a:pt x="8" y="226"/>
                    <a:pt x="0" y="195"/>
                    <a:pt x="25" y="187"/>
                  </a:cubicBezTo>
                  <a:cubicBezTo>
                    <a:pt x="32" y="180"/>
                    <a:pt x="40" y="160"/>
                    <a:pt x="40" y="160"/>
                  </a:cubicBezTo>
                  <a:cubicBezTo>
                    <a:pt x="45" y="122"/>
                    <a:pt x="58" y="99"/>
                    <a:pt x="97" y="91"/>
                  </a:cubicBezTo>
                  <a:cubicBezTo>
                    <a:pt x="108" y="59"/>
                    <a:pt x="100" y="44"/>
                    <a:pt x="139" y="37"/>
                  </a:cubicBezTo>
                  <a:cubicBezTo>
                    <a:pt x="157" y="39"/>
                    <a:pt x="170" y="40"/>
                    <a:pt x="187" y="46"/>
                  </a:cubicBezTo>
                  <a:cubicBezTo>
                    <a:pt x="241" y="42"/>
                    <a:pt x="215" y="43"/>
                    <a:pt x="250" y="25"/>
                  </a:cubicBezTo>
                  <a:cubicBezTo>
                    <a:pt x="275" y="29"/>
                    <a:pt x="288" y="29"/>
                    <a:pt x="313" y="25"/>
                  </a:cubicBezTo>
                  <a:cubicBezTo>
                    <a:pt x="334" y="32"/>
                    <a:pt x="327" y="26"/>
                    <a:pt x="337" y="40"/>
                  </a:cubicBezTo>
                  <a:cubicBezTo>
                    <a:pt x="377" y="36"/>
                    <a:pt x="396" y="33"/>
                    <a:pt x="430" y="22"/>
                  </a:cubicBezTo>
                  <a:cubicBezTo>
                    <a:pt x="440" y="19"/>
                    <a:pt x="447" y="10"/>
                    <a:pt x="457" y="7"/>
                  </a:cubicBezTo>
                  <a:cubicBezTo>
                    <a:pt x="463" y="5"/>
                    <a:pt x="475" y="1"/>
                    <a:pt x="475" y="1"/>
                  </a:cubicBezTo>
                  <a:cubicBezTo>
                    <a:pt x="498" y="2"/>
                    <a:pt x="521" y="0"/>
                    <a:pt x="544" y="4"/>
                  </a:cubicBezTo>
                  <a:cubicBezTo>
                    <a:pt x="551" y="5"/>
                    <a:pt x="562" y="16"/>
                    <a:pt x="562" y="16"/>
                  </a:cubicBezTo>
                  <a:cubicBezTo>
                    <a:pt x="567" y="30"/>
                    <a:pt x="559" y="44"/>
                    <a:pt x="556" y="58"/>
                  </a:cubicBezTo>
                  <a:cubicBezTo>
                    <a:pt x="564" y="70"/>
                    <a:pt x="572" y="80"/>
                    <a:pt x="577" y="94"/>
                  </a:cubicBezTo>
                  <a:cubicBezTo>
                    <a:pt x="572" y="137"/>
                    <a:pt x="571" y="123"/>
                    <a:pt x="535" y="118"/>
                  </a:cubicBezTo>
                  <a:cubicBezTo>
                    <a:pt x="531" y="105"/>
                    <a:pt x="524" y="95"/>
                    <a:pt x="520" y="82"/>
                  </a:cubicBezTo>
                  <a:cubicBezTo>
                    <a:pt x="508" y="83"/>
                    <a:pt x="495" y="80"/>
                    <a:pt x="484" y="85"/>
                  </a:cubicBezTo>
                  <a:cubicBezTo>
                    <a:pt x="478" y="88"/>
                    <a:pt x="478" y="103"/>
                    <a:pt x="478" y="103"/>
                  </a:cubicBezTo>
                  <a:cubicBezTo>
                    <a:pt x="474" y="136"/>
                    <a:pt x="477" y="155"/>
                    <a:pt x="511" y="166"/>
                  </a:cubicBezTo>
                  <a:cubicBezTo>
                    <a:pt x="519" y="178"/>
                    <a:pt x="547" y="188"/>
                    <a:pt x="562" y="193"/>
                  </a:cubicBezTo>
                  <a:cubicBezTo>
                    <a:pt x="564" y="199"/>
                    <a:pt x="562" y="209"/>
                    <a:pt x="568" y="211"/>
                  </a:cubicBezTo>
                  <a:cubicBezTo>
                    <a:pt x="574" y="213"/>
                    <a:pt x="586" y="217"/>
                    <a:pt x="586" y="217"/>
                  </a:cubicBezTo>
                  <a:cubicBezTo>
                    <a:pt x="594" y="228"/>
                    <a:pt x="595" y="236"/>
                    <a:pt x="598" y="250"/>
                  </a:cubicBezTo>
                  <a:cubicBezTo>
                    <a:pt x="615" y="249"/>
                    <a:pt x="632" y="247"/>
                    <a:pt x="649" y="247"/>
                  </a:cubicBezTo>
                  <a:cubicBezTo>
                    <a:pt x="654" y="247"/>
                    <a:pt x="637" y="254"/>
                    <a:pt x="634" y="250"/>
                  </a:cubicBezTo>
                  <a:cubicBezTo>
                    <a:pt x="621" y="227"/>
                    <a:pt x="646" y="216"/>
                    <a:pt x="658" y="208"/>
                  </a:cubicBezTo>
                  <a:cubicBezTo>
                    <a:pt x="684" y="215"/>
                    <a:pt x="688" y="221"/>
                    <a:pt x="709" y="235"/>
                  </a:cubicBezTo>
                  <a:cubicBezTo>
                    <a:pt x="722" y="232"/>
                    <a:pt x="748" y="226"/>
                    <a:pt x="748" y="226"/>
                  </a:cubicBezTo>
                  <a:cubicBezTo>
                    <a:pt x="771" y="211"/>
                    <a:pt x="777" y="208"/>
                    <a:pt x="805" y="202"/>
                  </a:cubicBezTo>
                  <a:cubicBezTo>
                    <a:pt x="811" y="203"/>
                    <a:pt x="818" y="202"/>
                    <a:pt x="823" y="205"/>
                  </a:cubicBezTo>
                  <a:cubicBezTo>
                    <a:pt x="844" y="217"/>
                    <a:pt x="805" y="213"/>
                    <a:pt x="835" y="220"/>
                  </a:cubicBezTo>
                  <a:cubicBezTo>
                    <a:pt x="845" y="222"/>
                    <a:pt x="855" y="222"/>
                    <a:pt x="865" y="223"/>
                  </a:cubicBezTo>
                  <a:cubicBezTo>
                    <a:pt x="873" y="248"/>
                    <a:pt x="888" y="234"/>
                    <a:pt x="904" y="223"/>
                  </a:cubicBezTo>
                  <a:cubicBezTo>
                    <a:pt x="909" y="219"/>
                    <a:pt x="922" y="217"/>
                    <a:pt x="922" y="217"/>
                  </a:cubicBezTo>
                  <a:cubicBezTo>
                    <a:pt x="928" y="219"/>
                    <a:pt x="934" y="225"/>
                    <a:pt x="940" y="223"/>
                  </a:cubicBezTo>
                  <a:cubicBezTo>
                    <a:pt x="946" y="221"/>
                    <a:pt x="958" y="217"/>
                    <a:pt x="958" y="217"/>
                  </a:cubicBezTo>
                  <a:cubicBezTo>
                    <a:pt x="965" y="210"/>
                    <a:pt x="985" y="202"/>
                    <a:pt x="985" y="202"/>
                  </a:cubicBezTo>
                  <a:cubicBezTo>
                    <a:pt x="994" y="203"/>
                    <a:pt x="1003" y="203"/>
                    <a:pt x="1012" y="205"/>
                  </a:cubicBezTo>
                  <a:cubicBezTo>
                    <a:pt x="1015" y="206"/>
                    <a:pt x="1019" y="208"/>
                    <a:pt x="1021" y="211"/>
                  </a:cubicBezTo>
                  <a:cubicBezTo>
                    <a:pt x="1023" y="213"/>
                    <a:pt x="1021" y="219"/>
                    <a:pt x="1024" y="220"/>
                  </a:cubicBezTo>
                  <a:cubicBezTo>
                    <a:pt x="1038" y="224"/>
                    <a:pt x="1052" y="222"/>
                    <a:pt x="1066" y="223"/>
                  </a:cubicBezTo>
                  <a:cubicBezTo>
                    <a:pt x="1082" y="218"/>
                    <a:pt x="1079" y="223"/>
                    <a:pt x="1090" y="232"/>
                  </a:cubicBezTo>
                  <a:cubicBezTo>
                    <a:pt x="1093" y="234"/>
                    <a:pt x="1113" y="238"/>
                    <a:pt x="1114" y="238"/>
                  </a:cubicBezTo>
                  <a:cubicBezTo>
                    <a:pt x="1133" y="232"/>
                    <a:pt x="1134" y="232"/>
                    <a:pt x="1153" y="238"/>
                  </a:cubicBezTo>
                  <a:cubicBezTo>
                    <a:pt x="1203" y="235"/>
                    <a:pt x="1250" y="232"/>
                    <a:pt x="1300" y="226"/>
                  </a:cubicBezTo>
                  <a:cubicBezTo>
                    <a:pt x="1321" y="219"/>
                    <a:pt x="1312" y="218"/>
                    <a:pt x="1327" y="223"/>
                  </a:cubicBezTo>
                  <a:cubicBezTo>
                    <a:pt x="1316" y="230"/>
                    <a:pt x="1317" y="237"/>
                    <a:pt x="1306" y="244"/>
                  </a:cubicBezTo>
                  <a:cubicBezTo>
                    <a:pt x="1300" y="261"/>
                    <a:pt x="1284" y="267"/>
                    <a:pt x="1270" y="277"/>
                  </a:cubicBezTo>
                  <a:cubicBezTo>
                    <a:pt x="1267" y="297"/>
                    <a:pt x="1260" y="325"/>
                    <a:pt x="1243" y="337"/>
                  </a:cubicBezTo>
                  <a:cubicBezTo>
                    <a:pt x="1241" y="342"/>
                    <a:pt x="1239" y="352"/>
                    <a:pt x="1234" y="355"/>
                  </a:cubicBezTo>
                  <a:cubicBezTo>
                    <a:pt x="1229" y="358"/>
                    <a:pt x="1216" y="361"/>
                    <a:pt x="1216" y="361"/>
                  </a:cubicBezTo>
                  <a:cubicBezTo>
                    <a:pt x="1210" y="370"/>
                    <a:pt x="1204" y="379"/>
                    <a:pt x="1198" y="388"/>
                  </a:cubicBezTo>
                  <a:cubicBezTo>
                    <a:pt x="1194" y="394"/>
                    <a:pt x="1185" y="397"/>
                    <a:pt x="1180" y="403"/>
                  </a:cubicBezTo>
                  <a:cubicBezTo>
                    <a:pt x="1172" y="415"/>
                    <a:pt x="1174" y="422"/>
                    <a:pt x="1159" y="427"/>
                  </a:cubicBezTo>
                  <a:cubicBezTo>
                    <a:pt x="1123" y="422"/>
                    <a:pt x="1087" y="420"/>
                    <a:pt x="1051" y="418"/>
                  </a:cubicBezTo>
                  <a:cubicBezTo>
                    <a:pt x="1022" y="408"/>
                    <a:pt x="995" y="408"/>
                    <a:pt x="964" y="406"/>
                  </a:cubicBezTo>
                  <a:cubicBezTo>
                    <a:pt x="931" y="401"/>
                    <a:pt x="896" y="407"/>
                    <a:pt x="865" y="397"/>
                  </a:cubicBezTo>
                  <a:cubicBezTo>
                    <a:pt x="795" y="407"/>
                    <a:pt x="725" y="402"/>
                    <a:pt x="655" y="400"/>
                  </a:cubicBezTo>
                  <a:cubicBezTo>
                    <a:pt x="628" y="391"/>
                    <a:pt x="643" y="395"/>
                    <a:pt x="610" y="391"/>
                  </a:cubicBezTo>
                  <a:cubicBezTo>
                    <a:pt x="564" y="376"/>
                    <a:pt x="506" y="381"/>
                    <a:pt x="460" y="379"/>
                  </a:cubicBezTo>
                  <a:cubicBezTo>
                    <a:pt x="415" y="394"/>
                    <a:pt x="448" y="385"/>
                    <a:pt x="358" y="382"/>
                  </a:cubicBezTo>
                  <a:cubicBezTo>
                    <a:pt x="326" y="376"/>
                    <a:pt x="301" y="377"/>
                    <a:pt x="268" y="379"/>
                  </a:cubicBezTo>
                  <a:cubicBezTo>
                    <a:pt x="219" y="378"/>
                    <a:pt x="170" y="378"/>
                    <a:pt x="121" y="376"/>
                  </a:cubicBezTo>
                  <a:cubicBezTo>
                    <a:pt x="111" y="376"/>
                    <a:pt x="43" y="379"/>
                    <a:pt x="34" y="361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4152340" y="1220651"/>
              <a:ext cx="2105309" cy="1341125"/>
            </a:xfrm>
            <a:custGeom>
              <a:avLst/>
              <a:gdLst>
                <a:gd name="T0" fmla="*/ 2147483647 w 1002"/>
                <a:gd name="T1" fmla="*/ 2147483647 h 637"/>
                <a:gd name="T2" fmla="*/ 2147483647 w 1002"/>
                <a:gd name="T3" fmla="*/ 2147483647 h 637"/>
                <a:gd name="T4" fmla="*/ 2147483647 w 1002"/>
                <a:gd name="T5" fmla="*/ 2147483647 h 637"/>
                <a:gd name="T6" fmla="*/ 2147483647 w 1002"/>
                <a:gd name="T7" fmla="*/ 2147483647 h 637"/>
                <a:gd name="T8" fmla="*/ 2147483647 w 1002"/>
                <a:gd name="T9" fmla="*/ 2147483647 h 637"/>
                <a:gd name="T10" fmla="*/ 2147483647 w 1002"/>
                <a:gd name="T11" fmla="*/ 2147483647 h 637"/>
                <a:gd name="T12" fmla="*/ 2147483647 w 1002"/>
                <a:gd name="T13" fmla="*/ 2147483647 h 637"/>
                <a:gd name="T14" fmla="*/ 2147483647 w 1002"/>
                <a:gd name="T15" fmla="*/ 2147483647 h 637"/>
                <a:gd name="T16" fmla="*/ 2147483647 w 1002"/>
                <a:gd name="T17" fmla="*/ 2147483647 h 637"/>
                <a:gd name="T18" fmla="*/ 2147483647 w 1002"/>
                <a:gd name="T19" fmla="*/ 2147483647 h 637"/>
                <a:gd name="T20" fmla="*/ 2147483647 w 1002"/>
                <a:gd name="T21" fmla="*/ 2147483647 h 637"/>
                <a:gd name="T22" fmla="*/ 2147483647 w 1002"/>
                <a:gd name="T23" fmla="*/ 2147483647 h 637"/>
                <a:gd name="T24" fmla="*/ 2147483647 w 1002"/>
                <a:gd name="T25" fmla="*/ 2147483647 h 637"/>
                <a:gd name="T26" fmla="*/ 2147483647 w 1002"/>
                <a:gd name="T27" fmla="*/ 2147483647 h 637"/>
                <a:gd name="T28" fmla="*/ 2147483647 w 1002"/>
                <a:gd name="T29" fmla="*/ 2147483647 h 637"/>
                <a:gd name="T30" fmla="*/ 2147483647 w 1002"/>
                <a:gd name="T31" fmla="*/ 2147483647 h 637"/>
                <a:gd name="T32" fmla="*/ 2147483647 w 1002"/>
                <a:gd name="T33" fmla="*/ 2147483647 h 637"/>
                <a:gd name="T34" fmla="*/ 2147483647 w 1002"/>
                <a:gd name="T35" fmla="*/ 2147483647 h 637"/>
                <a:gd name="T36" fmla="*/ 2147483647 w 1002"/>
                <a:gd name="T37" fmla="*/ 2147483647 h 637"/>
                <a:gd name="T38" fmla="*/ 2147483647 w 1002"/>
                <a:gd name="T39" fmla="*/ 2147483647 h 637"/>
                <a:gd name="T40" fmla="*/ 2147483647 w 1002"/>
                <a:gd name="T41" fmla="*/ 2147483647 h 637"/>
                <a:gd name="T42" fmla="*/ 2147483647 w 1002"/>
                <a:gd name="T43" fmla="*/ 2147483647 h 637"/>
                <a:gd name="T44" fmla="*/ 2147483647 w 1002"/>
                <a:gd name="T45" fmla="*/ 2147483647 h 637"/>
                <a:gd name="T46" fmla="*/ 2147483647 w 1002"/>
                <a:gd name="T47" fmla="*/ 2147483647 h 637"/>
                <a:gd name="T48" fmla="*/ 2147483647 w 1002"/>
                <a:gd name="T49" fmla="*/ 2147483647 h 637"/>
                <a:gd name="T50" fmla="*/ 2147483647 w 1002"/>
                <a:gd name="T51" fmla="*/ 2147483647 h 637"/>
                <a:gd name="T52" fmla="*/ 2147483647 w 1002"/>
                <a:gd name="T53" fmla="*/ 2147483647 h 637"/>
                <a:gd name="T54" fmla="*/ 2147483647 w 1002"/>
                <a:gd name="T55" fmla="*/ 2147483647 h 637"/>
                <a:gd name="T56" fmla="*/ 2147483647 w 1002"/>
                <a:gd name="T57" fmla="*/ 2147483647 h 637"/>
                <a:gd name="T58" fmla="*/ 2147483647 w 1002"/>
                <a:gd name="T59" fmla="*/ 2147483647 h 637"/>
                <a:gd name="T60" fmla="*/ 2147483647 w 1002"/>
                <a:gd name="T61" fmla="*/ 2147483647 h 637"/>
                <a:gd name="T62" fmla="*/ 2147483647 w 1002"/>
                <a:gd name="T63" fmla="*/ 2147483647 h 637"/>
                <a:gd name="T64" fmla="*/ 2147483647 w 1002"/>
                <a:gd name="T65" fmla="*/ 2147483647 h 637"/>
                <a:gd name="T66" fmla="*/ 2147483647 w 1002"/>
                <a:gd name="T67" fmla="*/ 2147483647 h 637"/>
                <a:gd name="T68" fmla="*/ 2147483647 w 1002"/>
                <a:gd name="T69" fmla="*/ 2147483647 h 637"/>
                <a:gd name="T70" fmla="*/ 2147483647 w 1002"/>
                <a:gd name="T71" fmla="*/ 2147483647 h 637"/>
                <a:gd name="T72" fmla="*/ 2147483647 w 1002"/>
                <a:gd name="T73" fmla="*/ 2147483647 h 63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02"/>
                <a:gd name="T112" fmla="*/ 0 h 637"/>
                <a:gd name="T113" fmla="*/ 1002 w 1002"/>
                <a:gd name="T114" fmla="*/ 637 h 63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02" h="637">
                  <a:moveTo>
                    <a:pt x="0" y="148"/>
                  </a:moveTo>
                  <a:cubicBezTo>
                    <a:pt x="1" y="137"/>
                    <a:pt x="0" y="126"/>
                    <a:pt x="3" y="115"/>
                  </a:cubicBezTo>
                  <a:cubicBezTo>
                    <a:pt x="4" y="111"/>
                    <a:pt x="2" y="125"/>
                    <a:pt x="6" y="127"/>
                  </a:cubicBezTo>
                  <a:cubicBezTo>
                    <a:pt x="9" y="128"/>
                    <a:pt x="7" y="120"/>
                    <a:pt x="9" y="118"/>
                  </a:cubicBezTo>
                  <a:cubicBezTo>
                    <a:pt x="11" y="116"/>
                    <a:pt x="15" y="116"/>
                    <a:pt x="18" y="115"/>
                  </a:cubicBezTo>
                  <a:cubicBezTo>
                    <a:pt x="29" y="99"/>
                    <a:pt x="45" y="98"/>
                    <a:pt x="60" y="88"/>
                  </a:cubicBezTo>
                  <a:cubicBezTo>
                    <a:pt x="72" y="53"/>
                    <a:pt x="59" y="48"/>
                    <a:pt x="102" y="43"/>
                  </a:cubicBezTo>
                  <a:cubicBezTo>
                    <a:pt x="118" y="38"/>
                    <a:pt x="126" y="25"/>
                    <a:pt x="144" y="19"/>
                  </a:cubicBezTo>
                  <a:cubicBezTo>
                    <a:pt x="170" y="10"/>
                    <a:pt x="198" y="15"/>
                    <a:pt x="225" y="13"/>
                  </a:cubicBezTo>
                  <a:cubicBezTo>
                    <a:pt x="320" y="6"/>
                    <a:pt x="446" y="8"/>
                    <a:pt x="525" y="7"/>
                  </a:cubicBezTo>
                  <a:cubicBezTo>
                    <a:pt x="674" y="0"/>
                    <a:pt x="823" y="5"/>
                    <a:pt x="972" y="10"/>
                  </a:cubicBezTo>
                  <a:cubicBezTo>
                    <a:pt x="978" y="11"/>
                    <a:pt x="989" y="13"/>
                    <a:pt x="993" y="19"/>
                  </a:cubicBezTo>
                  <a:cubicBezTo>
                    <a:pt x="996" y="24"/>
                    <a:pt x="997" y="31"/>
                    <a:pt x="999" y="37"/>
                  </a:cubicBezTo>
                  <a:cubicBezTo>
                    <a:pt x="1000" y="40"/>
                    <a:pt x="1002" y="46"/>
                    <a:pt x="1002" y="46"/>
                  </a:cubicBezTo>
                  <a:cubicBezTo>
                    <a:pt x="1000" y="69"/>
                    <a:pt x="996" y="96"/>
                    <a:pt x="987" y="118"/>
                  </a:cubicBezTo>
                  <a:cubicBezTo>
                    <a:pt x="983" y="128"/>
                    <a:pt x="963" y="139"/>
                    <a:pt x="963" y="139"/>
                  </a:cubicBezTo>
                  <a:cubicBezTo>
                    <a:pt x="956" y="149"/>
                    <a:pt x="952" y="158"/>
                    <a:pt x="942" y="166"/>
                  </a:cubicBezTo>
                  <a:cubicBezTo>
                    <a:pt x="936" y="170"/>
                    <a:pt x="924" y="178"/>
                    <a:pt x="924" y="178"/>
                  </a:cubicBezTo>
                  <a:cubicBezTo>
                    <a:pt x="923" y="181"/>
                    <a:pt x="923" y="185"/>
                    <a:pt x="921" y="187"/>
                  </a:cubicBezTo>
                  <a:cubicBezTo>
                    <a:pt x="919" y="190"/>
                    <a:pt x="914" y="190"/>
                    <a:pt x="912" y="193"/>
                  </a:cubicBezTo>
                  <a:cubicBezTo>
                    <a:pt x="906" y="204"/>
                    <a:pt x="912" y="208"/>
                    <a:pt x="906" y="217"/>
                  </a:cubicBezTo>
                  <a:cubicBezTo>
                    <a:pt x="898" y="229"/>
                    <a:pt x="888" y="242"/>
                    <a:pt x="876" y="250"/>
                  </a:cubicBezTo>
                  <a:cubicBezTo>
                    <a:pt x="864" y="285"/>
                    <a:pt x="860" y="274"/>
                    <a:pt x="852" y="316"/>
                  </a:cubicBezTo>
                  <a:cubicBezTo>
                    <a:pt x="850" y="326"/>
                    <a:pt x="834" y="325"/>
                    <a:pt x="825" y="328"/>
                  </a:cubicBezTo>
                  <a:cubicBezTo>
                    <a:pt x="805" y="335"/>
                    <a:pt x="786" y="338"/>
                    <a:pt x="765" y="343"/>
                  </a:cubicBezTo>
                  <a:cubicBezTo>
                    <a:pt x="724" y="370"/>
                    <a:pt x="664" y="365"/>
                    <a:pt x="618" y="367"/>
                  </a:cubicBezTo>
                  <a:cubicBezTo>
                    <a:pt x="586" y="363"/>
                    <a:pt x="566" y="359"/>
                    <a:pt x="537" y="349"/>
                  </a:cubicBezTo>
                  <a:cubicBezTo>
                    <a:pt x="515" y="316"/>
                    <a:pt x="453" y="323"/>
                    <a:pt x="423" y="322"/>
                  </a:cubicBezTo>
                  <a:cubicBezTo>
                    <a:pt x="407" y="317"/>
                    <a:pt x="404" y="305"/>
                    <a:pt x="390" y="298"/>
                  </a:cubicBezTo>
                  <a:cubicBezTo>
                    <a:pt x="372" y="289"/>
                    <a:pt x="353" y="285"/>
                    <a:pt x="333" y="283"/>
                  </a:cubicBezTo>
                  <a:cubicBezTo>
                    <a:pt x="314" y="277"/>
                    <a:pt x="296" y="271"/>
                    <a:pt x="279" y="262"/>
                  </a:cubicBezTo>
                  <a:cubicBezTo>
                    <a:pt x="248" y="245"/>
                    <a:pt x="272" y="254"/>
                    <a:pt x="252" y="247"/>
                  </a:cubicBezTo>
                  <a:cubicBezTo>
                    <a:pt x="260" y="224"/>
                    <a:pt x="257" y="211"/>
                    <a:pt x="231" y="202"/>
                  </a:cubicBezTo>
                  <a:cubicBezTo>
                    <a:pt x="229" y="199"/>
                    <a:pt x="228" y="195"/>
                    <a:pt x="225" y="193"/>
                  </a:cubicBezTo>
                  <a:cubicBezTo>
                    <a:pt x="220" y="190"/>
                    <a:pt x="207" y="187"/>
                    <a:pt x="207" y="187"/>
                  </a:cubicBezTo>
                  <a:cubicBezTo>
                    <a:pt x="202" y="188"/>
                    <a:pt x="194" y="186"/>
                    <a:pt x="192" y="190"/>
                  </a:cubicBezTo>
                  <a:cubicBezTo>
                    <a:pt x="187" y="199"/>
                    <a:pt x="198" y="216"/>
                    <a:pt x="189" y="220"/>
                  </a:cubicBezTo>
                  <a:cubicBezTo>
                    <a:pt x="168" y="230"/>
                    <a:pt x="143" y="222"/>
                    <a:pt x="120" y="223"/>
                  </a:cubicBezTo>
                  <a:cubicBezTo>
                    <a:pt x="106" y="244"/>
                    <a:pt x="124" y="221"/>
                    <a:pt x="132" y="244"/>
                  </a:cubicBezTo>
                  <a:cubicBezTo>
                    <a:pt x="128" y="257"/>
                    <a:pt x="121" y="256"/>
                    <a:pt x="108" y="259"/>
                  </a:cubicBezTo>
                  <a:cubicBezTo>
                    <a:pt x="104" y="270"/>
                    <a:pt x="100" y="278"/>
                    <a:pt x="108" y="292"/>
                  </a:cubicBezTo>
                  <a:cubicBezTo>
                    <a:pt x="112" y="298"/>
                    <a:pt x="126" y="304"/>
                    <a:pt x="126" y="304"/>
                  </a:cubicBezTo>
                  <a:cubicBezTo>
                    <a:pt x="134" y="315"/>
                    <a:pt x="149" y="321"/>
                    <a:pt x="162" y="325"/>
                  </a:cubicBezTo>
                  <a:cubicBezTo>
                    <a:pt x="169" y="336"/>
                    <a:pt x="180" y="348"/>
                    <a:pt x="192" y="352"/>
                  </a:cubicBezTo>
                  <a:cubicBezTo>
                    <a:pt x="202" y="367"/>
                    <a:pt x="220" y="372"/>
                    <a:pt x="237" y="376"/>
                  </a:cubicBezTo>
                  <a:cubicBezTo>
                    <a:pt x="242" y="381"/>
                    <a:pt x="244" y="389"/>
                    <a:pt x="249" y="394"/>
                  </a:cubicBezTo>
                  <a:cubicBezTo>
                    <a:pt x="254" y="399"/>
                    <a:pt x="261" y="399"/>
                    <a:pt x="267" y="403"/>
                  </a:cubicBezTo>
                  <a:cubicBezTo>
                    <a:pt x="282" y="426"/>
                    <a:pt x="260" y="397"/>
                    <a:pt x="303" y="415"/>
                  </a:cubicBezTo>
                  <a:cubicBezTo>
                    <a:pt x="307" y="417"/>
                    <a:pt x="306" y="424"/>
                    <a:pt x="309" y="427"/>
                  </a:cubicBezTo>
                  <a:cubicBezTo>
                    <a:pt x="314" y="434"/>
                    <a:pt x="320" y="440"/>
                    <a:pt x="327" y="445"/>
                  </a:cubicBezTo>
                  <a:cubicBezTo>
                    <a:pt x="346" y="457"/>
                    <a:pt x="371" y="464"/>
                    <a:pt x="393" y="469"/>
                  </a:cubicBezTo>
                  <a:cubicBezTo>
                    <a:pt x="407" y="479"/>
                    <a:pt x="424" y="483"/>
                    <a:pt x="438" y="493"/>
                  </a:cubicBezTo>
                  <a:cubicBezTo>
                    <a:pt x="464" y="531"/>
                    <a:pt x="433" y="520"/>
                    <a:pt x="495" y="526"/>
                  </a:cubicBezTo>
                  <a:cubicBezTo>
                    <a:pt x="507" y="528"/>
                    <a:pt x="519" y="531"/>
                    <a:pt x="531" y="535"/>
                  </a:cubicBezTo>
                  <a:cubicBezTo>
                    <a:pt x="546" y="550"/>
                    <a:pt x="576" y="561"/>
                    <a:pt x="597" y="568"/>
                  </a:cubicBezTo>
                  <a:cubicBezTo>
                    <a:pt x="607" y="571"/>
                    <a:pt x="624" y="583"/>
                    <a:pt x="624" y="583"/>
                  </a:cubicBezTo>
                  <a:cubicBezTo>
                    <a:pt x="622" y="612"/>
                    <a:pt x="628" y="628"/>
                    <a:pt x="600" y="637"/>
                  </a:cubicBezTo>
                  <a:cubicBezTo>
                    <a:pt x="570" y="633"/>
                    <a:pt x="523" y="634"/>
                    <a:pt x="495" y="619"/>
                  </a:cubicBezTo>
                  <a:cubicBezTo>
                    <a:pt x="479" y="610"/>
                    <a:pt x="467" y="598"/>
                    <a:pt x="450" y="592"/>
                  </a:cubicBezTo>
                  <a:cubicBezTo>
                    <a:pt x="436" y="571"/>
                    <a:pt x="445" y="576"/>
                    <a:pt x="429" y="571"/>
                  </a:cubicBezTo>
                  <a:cubicBezTo>
                    <a:pt x="423" y="553"/>
                    <a:pt x="408" y="542"/>
                    <a:pt x="393" y="532"/>
                  </a:cubicBezTo>
                  <a:cubicBezTo>
                    <a:pt x="389" y="521"/>
                    <a:pt x="379" y="508"/>
                    <a:pt x="369" y="502"/>
                  </a:cubicBezTo>
                  <a:cubicBezTo>
                    <a:pt x="356" y="483"/>
                    <a:pt x="339" y="476"/>
                    <a:pt x="318" y="469"/>
                  </a:cubicBezTo>
                  <a:cubicBezTo>
                    <a:pt x="318" y="469"/>
                    <a:pt x="296" y="454"/>
                    <a:pt x="291" y="451"/>
                  </a:cubicBezTo>
                  <a:cubicBezTo>
                    <a:pt x="285" y="447"/>
                    <a:pt x="263" y="439"/>
                    <a:pt x="255" y="436"/>
                  </a:cubicBezTo>
                  <a:cubicBezTo>
                    <a:pt x="244" y="419"/>
                    <a:pt x="214" y="409"/>
                    <a:pt x="195" y="403"/>
                  </a:cubicBezTo>
                  <a:cubicBezTo>
                    <a:pt x="185" y="400"/>
                    <a:pt x="178" y="388"/>
                    <a:pt x="168" y="385"/>
                  </a:cubicBezTo>
                  <a:cubicBezTo>
                    <a:pt x="146" y="378"/>
                    <a:pt x="130" y="365"/>
                    <a:pt x="111" y="352"/>
                  </a:cubicBezTo>
                  <a:cubicBezTo>
                    <a:pt x="103" y="340"/>
                    <a:pt x="91" y="331"/>
                    <a:pt x="81" y="319"/>
                  </a:cubicBezTo>
                  <a:cubicBezTo>
                    <a:pt x="71" y="307"/>
                    <a:pt x="76" y="294"/>
                    <a:pt x="60" y="289"/>
                  </a:cubicBezTo>
                  <a:cubicBezTo>
                    <a:pt x="53" y="268"/>
                    <a:pt x="59" y="275"/>
                    <a:pt x="45" y="265"/>
                  </a:cubicBezTo>
                  <a:cubicBezTo>
                    <a:pt x="44" y="262"/>
                    <a:pt x="44" y="258"/>
                    <a:pt x="42" y="256"/>
                  </a:cubicBezTo>
                  <a:cubicBezTo>
                    <a:pt x="40" y="254"/>
                    <a:pt x="35" y="256"/>
                    <a:pt x="33" y="253"/>
                  </a:cubicBezTo>
                  <a:cubicBezTo>
                    <a:pt x="29" y="248"/>
                    <a:pt x="31" y="240"/>
                    <a:pt x="27" y="235"/>
                  </a:cubicBezTo>
                  <a:cubicBezTo>
                    <a:pt x="10" y="209"/>
                    <a:pt x="0" y="179"/>
                    <a:pt x="0" y="148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3191609" y="1898154"/>
              <a:ext cx="2214562" cy="814235"/>
            </a:xfrm>
            <a:custGeom>
              <a:avLst/>
              <a:gdLst>
                <a:gd name="T0" fmla="*/ 0 w 1029"/>
                <a:gd name="T1" fmla="*/ 2147483647 h 393"/>
                <a:gd name="T2" fmla="*/ 2147483647 w 1029"/>
                <a:gd name="T3" fmla="*/ 2147483647 h 393"/>
                <a:gd name="T4" fmla="*/ 2147483647 w 1029"/>
                <a:gd name="T5" fmla="*/ 2147483647 h 393"/>
                <a:gd name="T6" fmla="*/ 2147483647 w 1029"/>
                <a:gd name="T7" fmla="*/ 2147483647 h 393"/>
                <a:gd name="T8" fmla="*/ 2147483647 w 1029"/>
                <a:gd name="T9" fmla="*/ 2147483647 h 393"/>
                <a:gd name="T10" fmla="*/ 2147483647 w 1029"/>
                <a:gd name="T11" fmla="*/ 2147483647 h 393"/>
                <a:gd name="T12" fmla="*/ 2147483647 w 1029"/>
                <a:gd name="T13" fmla="*/ 2147483647 h 393"/>
                <a:gd name="T14" fmla="*/ 2147483647 w 1029"/>
                <a:gd name="T15" fmla="*/ 2147483647 h 393"/>
                <a:gd name="T16" fmla="*/ 2147483647 w 1029"/>
                <a:gd name="T17" fmla="*/ 2147483647 h 393"/>
                <a:gd name="T18" fmla="*/ 2147483647 w 1029"/>
                <a:gd name="T19" fmla="*/ 2147483647 h 393"/>
                <a:gd name="T20" fmla="*/ 2147483647 w 1029"/>
                <a:gd name="T21" fmla="*/ 2147483647 h 393"/>
                <a:gd name="T22" fmla="*/ 2147483647 w 1029"/>
                <a:gd name="T23" fmla="*/ 2147483647 h 393"/>
                <a:gd name="T24" fmla="*/ 2147483647 w 1029"/>
                <a:gd name="T25" fmla="*/ 2147483647 h 393"/>
                <a:gd name="T26" fmla="*/ 2147483647 w 1029"/>
                <a:gd name="T27" fmla="*/ 2147483647 h 393"/>
                <a:gd name="T28" fmla="*/ 2147483647 w 1029"/>
                <a:gd name="T29" fmla="*/ 2147483647 h 393"/>
                <a:gd name="T30" fmla="*/ 2147483647 w 1029"/>
                <a:gd name="T31" fmla="*/ 2147483647 h 393"/>
                <a:gd name="T32" fmla="*/ 2147483647 w 1029"/>
                <a:gd name="T33" fmla="*/ 2147483647 h 393"/>
                <a:gd name="T34" fmla="*/ 2147483647 w 1029"/>
                <a:gd name="T35" fmla="*/ 2147483647 h 393"/>
                <a:gd name="T36" fmla="*/ 2147483647 w 1029"/>
                <a:gd name="T37" fmla="*/ 2147483647 h 393"/>
                <a:gd name="T38" fmla="*/ 2147483647 w 1029"/>
                <a:gd name="T39" fmla="*/ 2147483647 h 393"/>
                <a:gd name="T40" fmla="*/ 2147483647 w 1029"/>
                <a:gd name="T41" fmla="*/ 2147483647 h 393"/>
                <a:gd name="T42" fmla="*/ 2147483647 w 1029"/>
                <a:gd name="T43" fmla="*/ 2147483647 h 393"/>
                <a:gd name="T44" fmla="*/ 2147483647 w 1029"/>
                <a:gd name="T45" fmla="*/ 2147483647 h 393"/>
                <a:gd name="T46" fmla="*/ 2147483647 w 1029"/>
                <a:gd name="T47" fmla="*/ 2147483647 h 393"/>
                <a:gd name="T48" fmla="*/ 2147483647 w 1029"/>
                <a:gd name="T49" fmla="*/ 2147483647 h 393"/>
                <a:gd name="T50" fmla="*/ 2147483647 w 1029"/>
                <a:gd name="T51" fmla="*/ 2147483647 h 393"/>
                <a:gd name="T52" fmla="*/ 2147483647 w 1029"/>
                <a:gd name="T53" fmla="*/ 2147483647 h 393"/>
                <a:gd name="T54" fmla="*/ 2147483647 w 1029"/>
                <a:gd name="T55" fmla="*/ 2147483647 h 393"/>
                <a:gd name="T56" fmla="*/ 2147483647 w 1029"/>
                <a:gd name="T57" fmla="*/ 2147483647 h 393"/>
                <a:gd name="T58" fmla="*/ 2147483647 w 1029"/>
                <a:gd name="T59" fmla="*/ 2147483647 h 393"/>
                <a:gd name="T60" fmla="*/ 2147483647 w 1029"/>
                <a:gd name="T61" fmla="*/ 2147483647 h 393"/>
                <a:gd name="T62" fmla="*/ 2147483647 w 1029"/>
                <a:gd name="T63" fmla="*/ 2147483647 h 393"/>
                <a:gd name="T64" fmla="*/ 2147483647 w 1029"/>
                <a:gd name="T65" fmla="*/ 2147483647 h 393"/>
                <a:gd name="T66" fmla="*/ 2147483647 w 1029"/>
                <a:gd name="T67" fmla="*/ 2147483647 h 393"/>
                <a:gd name="T68" fmla="*/ 2147483647 w 1029"/>
                <a:gd name="T69" fmla="*/ 2147483647 h 393"/>
                <a:gd name="T70" fmla="*/ 2147483647 w 1029"/>
                <a:gd name="T71" fmla="*/ 2147483647 h 393"/>
                <a:gd name="T72" fmla="*/ 2147483647 w 1029"/>
                <a:gd name="T73" fmla="*/ 2147483647 h 393"/>
                <a:gd name="T74" fmla="*/ 2147483647 w 1029"/>
                <a:gd name="T75" fmla="*/ 2147483647 h 393"/>
                <a:gd name="T76" fmla="*/ 2147483647 w 1029"/>
                <a:gd name="T77" fmla="*/ 2147483647 h 393"/>
                <a:gd name="T78" fmla="*/ 2147483647 w 1029"/>
                <a:gd name="T79" fmla="*/ 2147483647 h 393"/>
                <a:gd name="T80" fmla="*/ 2147483647 w 1029"/>
                <a:gd name="T81" fmla="*/ 2147483647 h 393"/>
                <a:gd name="T82" fmla="*/ 2147483647 w 1029"/>
                <a:gd name="T83" fmla="*/ 2147483647 h 393"/>
                <a:gd name="T84" fmla="*/ 2147483647 w 1029"/>
                <a:gd name="T85" fmla="*/ 2147483647 h 393"/>
                <a:gd name="T86" fmla="*/ 2147483647 w 1029"/>
                <a:gd name="T87" fmla="*/ 2147483647 h 393"/>
                <a:gd name="T88" fmla="*/ 2147483647 w 1029"/>
                <a:gd name="T89" fmla="*/ 0 h 393"/>
                <a:gd name="T90" fmla="*/ 2147483647 w 1029"/>
                <a:gd name="T91" fmla="*/ 2147483647 h 393"/>
                <a:gd name="T92" fmla="*/ 2147483647 w 1029"/>
                <a:gd name="T93" fmla="*/ 2147483647 h 393"/>
                <a:gd name="T94" fmla="*/ 2147483647 w 1029"/>
                <a:gd name="T95" fmla="*/ 2147483647 h 393"/>
                <a:gd name="T96" fmla="*/ 2147483647 w 1029"/>
                <a:gd name="T97" fmla="*/ 2147483647 h 393"/>
                <a:gd name="T98" fmla="*/ 2147483647 w 1029"/>
                <a:gd name="T99" fmla="*/ 2147483647 h 393"/>
                <a:gd name="T100" fmla="*/ 2147483647 w 1029"/>
                <a:gd name="T101" fmla="*/ 2147483647 h 393"/>
                <a:gd name="T102" fmla="*/ 2147483647 w 1029"/>
                <a:gd name="T103" fmla="*/ 2147483647 h 393"/>
                <a:gd name="T104" fmla="*/ 0 w 1029"/>
                <a:gd name="T105" fmla="*/ 2147483647 h 3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029"/>
                <a:gd name="T160" fmla="*/ 0 h 393"/>
                <a:gd name="T161" fmla="*/ 1029 w 1029"/>
                <a:gd name="T162" fmla="*/ 393 h 3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029" h="393">
                  <a:moveTo>
                    <a:pt x="0" y="210"/>
                  </a:moveTo>
                  <a:cubicBezTo>
                    <a:pt x="19" y="238"/>
                    <a:pt x="84" y="265"/>
                    <a:pt x="117" y="270"/>
                  </a:cubicBezTo>
                  <a:cubicBezTo>
                    <a:pt x="135" y="276"/>
                    <a:pt x="147" y="291"/>
                    <a:pt x="165" y="297"/>
                  </a:cubicBezTo>
                  <a:cubicBezTo>
                    <a:pt x="178" y="310"/>
                    <a:pt x="170" y="305"/>
                    <a:pt x="192" y="312"/>
                  </a:cubicBezTo>
                  <a:cubicBezTo>
                    <a:pt x="195" y="313"/>
                    <a:pt x="201" y="315"/>
                    <a:pt x="201" y="315"/>
                  </a:cubicBezTo>
                  <a:cubicBezTo>
                    <a:pt x="209" y="323"/>
                    <a:pt x="208" y="325"/>
                    <a:pt x="219" y="327"/>
                  </a:cubicBezTo>
                  <a:cubicBezTo>
                    <a:pt x="231" y="329"/>
                    <a:pt x="255" y="333"/>
                    <a:pt x="255" y="333"/>
                  </a:cubicBezTo>
                  <a:cubicBezTo>
                    <a:pt x="268" y="342"/>
                    <a:pt x="279" y="338"/>
                    <a:pt x="288" y="351"/>
                  </a:cubicBezTo>
                  <a:cubicBezTo>
                    <a:pt x="293" y="337"/>
                    <a:pt x="283" y="340"/>
                    <a:pt x="273" y="330"/>
                  </a:cubicBezTo>
                  <a:cubicBezTo>
                    <a:pt x="271" y="323"/>
                    <a:pt x="266" y="308"/>
                    <a:pt x="261" y="303"/>
                  </a:cubicBezTo>
                  <a:cubicBezTo>
                    <a:pt x="256" y="298"/>
                    <a:pt x="249" y="295"/>
                    <a:pt x="243" y="291"/>
                  </a:cubicBezTo>
                  <a:cubicBezTo>
                    <a:pt x="240" y="289"/>
                    <a:pt x="234" y="285"/>
                    <a:pt x="234" y="285"/>
                  </a:cubicBezTo>
                  <a:cubicBezTo>
                    <a:pt x="224" y="255"/>
                    <a:pt x="208" y="242"/>
                    <a:pt x="177" y="237"/>
                  </a:cubicBezTo>
                  <a:cubicBezTo>
                    <a:pt x="171" y="233"/>
                    <a:pt x="166" y="227"/>
                    <a:pt x="159" y="225"/>
                  </a:cubicBezTo>
                  <a:cubicBezTo>
                    <a:pt x="153" y="223"/>
                    <a:pt x="141" y="219"/>
                    <a:pt x="141" y="219"/>
                  </a:cubicBezTo>
                  <a:cubicBezTo>
                    <a:pt x="116" y="181"/>
                    <a:pt x="193" y="199"/>
                    <a:pt x="246" y="198"/>
                  </a:cubicBezTo>
                  <a:cubicBezTo>
                    <a:pt x="313" y="187"/>
                    <a:pt x="376" y="180"/>
                    <a:pt x="444" y="177"/>
                  </a:cubicBezTo>
                  <a:cubicBezTo>
                    <a:pt x="484" y="150"/>
                    <a:pt x="455" y="165"/>
                    <a:pt x="543" y="162"/>
                  </a:cubicBezTo>
                  <a:cubicBezTo>
                    <a:pt x="583" y="166"/>
                    <a:pt x="614" y="182"/>
                    <a:pt x="654" y="186"/>
                  </a:cubicBezTo>
                  <a:cubicBezTo>
                    <a:pt x="685" y="207"/>
                    <a:pt x="677" y="204"/>
                    <a:pt x="720" y="207"/>
                  </a:cubicBezTo>
                  <a:cubicBezTo>
                    <a:pt x="729" y="210"/>
                    <a:pt x="741" y="228"/>
                    <a:pt x="741" y="228"/>
                  </a:cubicBezTo>
                  <a:cubicBezTo>
                    <a:pt x="744" y="268"/>
                    <a:pt x="738" y="309"/>
                    <a:pt x="747" y="348"/>
                  </a:cubicBezTo>
                  <a:cubicBezTo>
                    <a:pt x="748" y="354"/>
                    <a:pt x="782" y="337"/>
                    <a:pt x="789" y="333"/>
                  </a:cubicBezTo>
                  <a:cubicBezTo>
                    <a:pt x="828" y="336"/>
                    <a:pt x="867" y="344"/>
                    <a:pt x="906" y="348"/>
                  </a:cubicBezTo>
                  <a:cubicBezTo>
                    <a:pt x="942" y="357"/>
                    <a:pt x="885" y="343"/>
                    <a:pt x="939" y="354"/>
                  </a:cubicBezTo>
                  <a:cubicBezTo>
                    <a:pt x="950" y="356"/>
                    <a:pt x="956" y="362"/>
                    <a:pt x="966" y="369"/>
                  </a:cubicBezTo>
                  <a:cubicBezTo>
                    <a:pt x="973" y="374"/>
                    <a:pt x="982" y="372"/>
                    <a:pt x="990" y="375"/>
                  </a:cubicBezTo>
                  <a:cubicBezTo>
                    <a:pt x="994" y="387"/>
                    <a:pt x="999" y="389"/>
                    <a:pt x="1011" y="393"/>
                  </a:cubicBezTo>
                  <a:cubicBezTo>
                    <a:pt x="1026" y="388"/>
                    <a:pt x="1029" y="366"/>
                    <a:pt x="1017" y="354"/>
                  </a:cubicBezTo>
                  <a:cubicBezTo>
                    <a:pt x="997" y="334"/>
                    <a:pt x="965" y="338"/>
                    <a:pt x="939" y="336"/>
                  </a:cubicBezTo>
                  <a:cubicBezTo>
                    <a:pt x="914" y="328"/>
                    <a:pt x="889" y="315"/>
                    <a:pt x="867" y="300"/>
                  </a:cubicBezTo>
                  <a:cubicBezTo>
                    <a:pt x="865" y="297"/>
                    <a:pt x="864" y="294"/>
                    <a:pt x="861" y="291"/>
                  </a:cubicBezTo>
                  <a:cubicBezTo>
                    <a:pt x="858" y="288"/>
                    <a:pt x="854" y="288"/>
                    <a:pt x="852" y="285"/>
                  </a:cubicBezTo>
                  <a:cubicBezTo>
                    <a:pt x="832" y="262"/>
                    <a:pt x="850" y="270"/>
                    <a:pt x="831" y="264"/>
                  </a:cubicBezTo>
                  <a:cubicBezTo>
                    <a:pt x="822" y="250"/>
                    <a:pt x="806" y="232"/>
                    <a:pt x="792" y="222"/>
                  </a:cubicBezTo>
                  <a:cubicBezTo>
                    <a:pt x="783" y="208"/>
                    <a:pt x="772" y="188"/>
                    <a:pt x="756" y="183"/>
                  </a:cubicBezTo>
                  <a:cubicBezTo>
                    <a:pt x="749" y="172"/>
                    <a:pt x="743" y="172"/>
                    <a:pt x="732" y="165"/>
                  </a:cubicBezTo>
                  <a:cubicBezTo>
                    <a:pt x="718" y="144"/>
                    <a:pt x="692" y="146"/>
                    <a:pt x="669" y="141"/>
                  </a:cubicBezTo>
                  <a:cubicBezTo>
                    <a:pt x="661" y="139"/>
                    <a:pt x="645" y="135"/>
                    <a:pt x="645" y="135"/>
                  </a:cubicBezTo>
                  <a:cubicBezTo>
                    <a:pt x="627" y="123"/>
                    <a:pt x="603" y="129"/>
                    <a:pt x="585" y="117"/>
                  </a:cubicBezTo>
                  <a:cubicBezTo>
                    <a:pt x="564" y="103"/>
                    <a:pt x="492" y="82"/>
                    <a:pt x="465" y="78"/>
                  </a:cubicBezTo>
                  <a:cubicBezTo>
                    <a:pt x="446" y="65"/>
                    <a:pt x="437" y="68"/>
                    <a:pt x="411" y="66"/>
                  </a:cubicBezTo>
                  <a:cubicBezTo>
                    <a:pt x="397" y="61"/>
                    <a:pt x="387" y="59"/>
                    <a:pt x="375" y="51"/>
                  </a:cubicBezTo>
                  <a:cubicBezTo>
                    <a:pt x="362" y="32"/>
                    <a:pt x="345" y="37"/>
                    <a:pt x="327" y="27"/>
                  </a:cubicBezTo>
                  <a:cubicBezTo>
                    <a:pt x="295" y="9"/>
                    <a:pt x="280" y="3"/>
                    <a:pt x="240" y="0"/>
                  </a:cubicBezTo>
                  <a:cubicBezTo>
                    <a:pt x="208" y="5"/>
                    <a:pt x="218" y="6"/>
                    <a:pt x="195" y="21"/>
                  </a:cubicBezTo>
                  <a:cubicBezTo>
                    <a:pt x="181" y="64"/>
                    <a:pt x="165" y="72"/>
                    <a:pt x="129" y="96"/>
                  </a:cubicBezTo>
                  <a:cubicBezTo>
                    <a:pt x="115" y="117"/>
                    <a:pt x="123" y="110"/>
                    <a:pt x="108" y="120"/>
                  </a:cubicBezTo>
                  <a:cubicBezTo>
                    <a:pt x="106" y="123"/>
                    <a:pt x="105" y="127"/>
                    <a:pt x="102" y="129"/>
                  </a:cubicBezTo>
                  <a:cubicBezTo>
                    <a:pt x="100" y="131"/>
                    <a:pt x="95" y="129"/>
                    <a:pt x="93" y="132"/>
                  </a:cubicBezTo>
                  <a:cubicBezTo>
                    <a:pt x="70" y="164"/>
                    <a:pt x="101" y="141"/>
                    <a:pt x="78" y="156"/>
                  </a:cubicBezTo>
                  <a:cubicBezTo>
                    <a:pt x="63" y="179"/>
                    <a:pt x="62" y="173"/>
                    <a:pt x="39" y="189"/>
                  </a:cubicBezTo>
                  <a:cubicBezTo>
                    <a:pt x="27" y="197"/>
                    <a:pt x="7" y="196"/>
                    <a:pt x="0" y="21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805814" y="1611802"/>
              <a:ext cx="411402" cy="394060"/>
            </a:xfrm>
            <a:custGeom>
              <a:avLst/>
              <a:gdLst>
                <a:gd name="T0" fmla="*/ 0 w 217"/>
                <a:gd name="T1" fmla="*/ 2147483647 h 185"/>
                <a:gd name="T2" fmla="*/ 2147483647 w 217"/>
                <a:gd name="T3" fmla="*/ 2147483647 h 185"/>
                <a:gd name="T4" fmla="*/ 2147483647 w 217"/>
                <a:gd name="T5" fmla="*/ 2147483647 h 185"/>
                <a:gd name="T6" fmla="*/ 2147483647 w 217"/>
                <a:gd name="T7" fmla="*/ 2147483647 h 185"/>
                <a:gd name="T8" fmla="*/ 2147483647 w 217"/>
                <a:gd name="T9" fmla="*/ 2147483647 h 185"/>
                <a:gd name="T10" fmla="*/ 2147483647 w 217"/>
                <a:gd name="T11" fmla="*/ 2147483647 h 185"/>
                <a:gd name="T12" fmla="*/ 2147483647 w 217"/>
                <a:gd name="T13" fmla="*/ 2147483647 h 185"/>
                <a:gd name="T14" fmla="*/ 2147483647 w 217"/>
                <a:gd name="T15" fmla="*/ 2147483647 h 185"/>
                <a:gd name="T16" fmla="*/ 2147483647 w 217"/>
                <a:gd name="T17" fmla="*/ 2147483647 h 185"/>
                <a:gd name="T18" fmla="*/ 2147483647 w 217"/>
                <a:gd name="T19" fmla="*/ 2147483647 h 185"/>
                <a:gd name="T20" fmla="*/ 2147483647 w 217"/>
                <a:gd name="T21" fmla="*/ 2147483647 h 185"/>
                <a:gd name="T22" fmla="*/ 2147483647 w 217"/>
                <a:gd name="T23" fmla="*/ 2147483647 h 185"/>
                <a:gd name="T24" fmla="*/ 2147483647 w 217"/>
                <a:gd name="T25" fmla="*/ 2147483647 h 185"/>
                <a:gd name="T26" fmla="*/ 0 w 217"/>
                <a:gd name="T27" fmla="*/ 2147483647 h 18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7"/>
                <a:gd name="T43" fmla="*/ 0 h 185"/>
                <a:gd name="T44" fmla="*/ 217 w 217"/>
                <a:gd name="T45" fmla="*/ 185 h 18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7" h="185">
                  <a:moveTo>
                    <a:pt x="0" y="95"/>
                  </a:moveTo>
                  <a:cubicBezTo>
                    <a:pt x="13" y="98"/>
                    <a:pt x="21" y="103"/>
                    <a:pt x="33" y="107"/>
                  </a:cubicBezTo>
                  <a:cubicBezTo>
                    <a:pt x="43" y="138"/>
                    <a:pt x="51" y="127"/>
                    <a:pt x="84" y="134"/>
                  </a:cubicBezTo>
                  <a:cubicBezTo>
                    <a:pt x="106" y="156"/>
                    <a:pt x="178" y="179"/>
                    <a:pt x="210" y="185"/>
                  </a:cubicBezTo>
                  <a:cubicBezTo>
                    <a:pt x="217" y="164"/>
                    <a:pt x="210" y="143"/>
                    <a:pt x="195" y="128"/>
                  </a:cubicBezTo>
                  <a:cubicBezTo>
                    <a:pt x="193" y="122"/>
                    <a:pt x="188" y="116"/>
                    <a:pt x="186" y="110"/>
                  </a:cubicBezTo>
                  <a:cubicBezTo>
                    <a:pt x="180" y="91"/>
                    <a:pt x="179" y="73"/>
                    <a:pt x="168" y="56"/>
                  </a:cubicBezTo>
                  <a:cubicBezTo>
                    <a:pt x="165" y="39"/>
                    <a:pt x="161" y="35"/>
                    <a:pt x="147" y="26"/>
                  </a:cubicBezTo>
                  <a:cubicBezTo>
                    <a:pt x="129" y="0"/>
                    <a:pt x="142" y="7"/>
                    <a:pt x="105" y="11"/>
                  </a:cubicBezTo>
                  <a:cubicBezTo>
                    <a:pt x="91" y="21"/>
                    <a:pt x="99" y="16"/>
                    <a:pt x="78" y="23"/>
                  </a:cubicBezTo>
                  <a:cubicBezTo>
                    <a:pt x="72" y="25"/>
                    <a:pt x="60" y="29"/>
                    <a:pt x="60" y="29"/>
                  </a:cubicBezTo>
                  <a:cubicBezTo>
                    <a:pt x="57" y="38"/>
                    <a:pt x="49" y="44"/>
                    <a:pt x="42" y="50"/>
                  </a:cubicBezTo>
                  <a:cubicBezTo>
                    <a:pt x="37" y="55"/>
                    <a:pt x="24" y="62"/>
                    <a:pt x="24" y="62"/>
                  </a:cubicBezTo>
                  <a:cubicBezTo>
                    <a:pt x="14" y="77"/>
                    <a:pt x="18" y="90"/>
                    <a:pt x="0" y="95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15" name="Freeform 31"/>
            <p:cNvSpPr>
              <a:spLocks/>
            </p:cNvSpPr>
            <p:nvPr/>
          </p:nvSpPr>
          <p:spPr bwMode="auto">
            <a:xfrm>
              <a:off x="4625754" y="2712389"/>
              <a:ext cx="579240" cy="226333"/>
            </a:xfrm>
            <a:custGeom>
              <a:avLst/>
              <a:gdLst>
                <a:gd name="T0" fmla="*/ 0 w 296"/>
                <a:gd name="T1" fmla="*/ 2147483647 h 126"/>
                <a:gd name="T2" fmla="*/ 2147483647 w 296"/>
                <a:gd name="T3" fmla="*/ 2147483647 h 126"/>
                <a:gd name="T4" fmla="*/ 2147483647 w 296"/>
                <a:gd name="T5" fmla="*/ 2147483647 h 126"/>
                <a:gd name="T6" fmla="*/ 2147483647 w 296"/>
                <a:gd name="T7" fmla="*/ 2147483647 h 126"/>
                <a:gd name="T8" fmla="*/ 2147483647 w 296"/>
                <a:gd name="T9" fmla="*/ 2147483647 h 126"/>
                <a:gd name="T10" fmla="*/ 2147483647 w 296"/>
                <a:gd name="T11" fmla="*/ 2147483647 h 126"/>
                <a:gd name="T12" fmla="*/ 2147483647 w 296"/>
                <a:gd name="T13" fmla="*/ 2147483647 h 126"/>
                <a:gd name="T14" fmla="*/ 2147483647 w 296"/>
                <a:gd name="T15" fmla="*/ 2147483647 h 126"/>
                <a:gd name="T16" fmla="*/ 2147483647 w 296"/>
                <a:gd name="T17" fmla="*/ 2147483647 h 126"/>
                <a:gd name="T18" fmla="*/ 2147483647 w 296"/>
                <a:gd name="T19" fmla="*/ 2147483647 h 126"/>
                <a:gd name="T20" fmla="*/ 2147483647 w 296"/>
                <a:gd name="T21" fmla="*/ 2147483647 h 126"/>
                <a:gd name="T22" fmla="*/ 2147483647 w 296"/>
                <a:gd name="T23" fmla="*/ 2147483647 h 126"/>
                <a:gd name="T24" fmla="*/ 2147483647 w 296"/>
                <a:gd name="T25" fmla="*/ 2147483647 h 126"/>
                <a:gd name="T26" fmla="*/ 2147483647 w 296"/>
                <a:gd name="T27" fmla="*/ 2147483647 h 126"/>
                <a:gd name="T28" fmla="*/ 2147483647 w 296"/>
                <a:gd name="T29" fmla="*/ 2147483647 h 126"/>
                <a:gd name="T30" fmla="*/ 2147483647 w 296"/>
                <a:gd name="T31" fmla="*/ 2147483647 h 126"/>
                <a:gd name="T32" fmla="*/ 2147483647 w 296"/>
                <a:gd name="T33" fmla="*/ 0 h 126"/>
                <a:gd name="T34" fmla="*/ 2147483647 w 296"/>
                <a:gd name="T35" fmla="*/ 2147483647 h 126"/>
                <a:gd name="T36" fmla="*/ 2147483647 w 296"/>
                <a:gd name="T37" fmla="*/ 2147483647 h 126"/>
                <a:gd name="T38" fmla="*/ 0 w 296"/>
                <a:gd name="T39" fmla="*/ 2147483647 h 1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96"/>
                <a:gd name="T61" fmla="*/ 0 h 126"/>
                <a:gd name="T62" fmla="*/ 296 w 296"/>
                <a:gd name="T63" fmla="*/ 126 h 1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96" h="126">
                  <a:moveTo>
                    <a:pt x="0" y="54"/>
                  </a:moveTo>
                  <a:cubicBezTo>
                    <a:pt x="6" y="72"/>
                    <a:pt x="9" y="86"/>
                    <a:pt x="30" y="93"/>
                  </a:cubicBezTo>
                  <a:cubicBezTo>
                    <a:pt x="39" y="96"/>
                    <a:pt x="48" y="99"/>
                    <a:pt x="57" y="102"/>
                  </a:cubicBezTo>
                  <a:cubicBezTo>
                    <a:pt x="60" y="103"/>
                    <a:pt x="66" y="105"/>
                    <a:pt x="66" y="105"/>
                  </a:cubicBezTo>
                  <a:cubicBezTo>
                    <a:pt x="75" y="104"/>
                    <a:pt x="85" y="107"/>
                    <a:pt x="93" y="102"/>
                  </a:cubicBezTo>
                  <a:cubicBezTo>
                    <a:pt x="101" y="97"/>
                    <a:pt x="102" y="75"/>
                    <a:pt x="102" y="75"/>
                  </a:cubicBezTo>
                  <a:cubicBezTo>
                    <a:pt x="123" y="80"/>
                    <a:pt x="143" y="74"/>
                    <a:pt x="165" y="78"/>
                  </a:cubicBezTo>
                  <a:cubicBezTo>
                    <a:pt x="172" y="100"/>
                    <a:pt x="189" y="94"/>
                    <a:pt x="213" y="96"/>
                  </a:cubicBezTo>
                  <a:cubicBezTo>
                    <a:pt x="221" y="101"/>
                    <a:pt x="240" y="108"/>
                    <a:pt x="240" y="108"/>
                  </a:cubicBezTo>
                  <a:cubicBezTo>
                    <a:pt x="247" y="115"/>
                    <a:pt x="267" y="123"/>
                    <a:pt x="267" y="123"/>
                  </a:cubicBezTo>
                  <a:cubicBezTo>
                    <a:pt x="275" y="122"/>
                    <a:pt x="286" y="126"/>
                    <a:pt x="291" y="120"/>
                  </a:cubicBezTo>
                  <a:cubicBezTo>
                    <a:pt x="296" y="114"/>
                    <a:pt x="289" y="104"/>
                    <a:pt x="288" y="96"/>
                  </a:cubicBezTo>
                  <a:cubicBezTo>
                    <a:pt x="287" y="93"/>
                    <a:pt x="288" y="89"/>
                    <a:pt x="285" y="87"/>
                  </a:cubicBezTo>
                  <a:cubicBezTo>
                    <a:pt x="280" y="83"/>
                    <a:pt x="273" y="83"/>
                    <a:pt x="267" y="81"/>
                  </a:cubicBezTo>
                  <a:cubicBezTo>
                    <a:pt x="260" y="79"/>
                    <a:pt x="255" y="73"/>
                    <a:pt x="249" y="69"/>
                  </a:cubicBezTo>
                  <a:cubicBezTo>
                    <a:pt x="231" y="57"/>
                    <a:pt x="194" y="59"/>
                    <a:pt x="174" y="48"/>
                  </a:cubicBezTo>
                  <a:cubicBezTo>
                    <a:pt x="146" y="33"/>
                    <a:pt x="123" y="10"/>
                    <a:pt x="93" y="0"/>
                  </a:cubicBezTo>
                  <a:cubicBezTo>
                    <a:pt x="74" y="6"/>
                    <a:pt x="56" y="13"/>
                    <a:pt x="39" y="24"/>
                  </a:cubicBezTo>
                  <a:cubicBezTo>
                    <a:pt x="33" y="33"/>
                    <a:pt x="15" y="45"/>
                    <a:pt x="15" y="45"/>
                  </a:cubicBezTo>
                  <a:cubicBezTo>
                    <a:pt x="7" y="56"/>
                    <a:pt x="13" y="54"/>
                    <a:pt x="0" y="54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pt-BR" dirty="0"/>
            </a:p>
          </p:txBody>
        </p:sp>
      </p:grp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504324" y="188728"/>
            <a:ext cx="772200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7" tIns="45713" rIns="91427" bIns="45713"/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2400" b="1" dirty="0" smtClean="0">
                <a:solidFill>
                  <a:srgbClr val="006600"/>
                </a:solidFill>
                <a:latin typeface="+mj-lt"/>
              </a:rPr>
              <a:t>AREAS OF PRESERVATION</a:t>
            </a:r>
            <a:endParaRPr lang="pt-BR" sz="2400" b="1" dirty="0">
              <a:solidFill>
                <a:srgbClr val="006600"/>
              </a:solidFill>
              <a:latin typeface="+mj-lt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57815" y="962124"/>
            <a:ext cx="828550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pt-BR" sz="2200" b="1" dirty="0" smtClean="0">
                <a:solidFill>
                  <a:srgbClr val="003300"/>
                </a:solidFill>
              </a:rPr>
              <a:t>Environmental </a:t>
            </a:r>
            <a:r>
              <a:rPr lang="pt-BR" sz="2200" b="1" dirty="0" err="1" smtClean="0">
                <a:solidFill>
                  <a:srgbClr val="003300"/>
                </a:solidFill>
              </a:rPr>
              <a:t>legislation</a:t>
            </a:r>
            <a:r>
              <a:rPr lang="pt-BR" sz="2200" b="1" dirty="0" smtClean="0">
                <a:solidFill>
                  <a:srgbClr val="003300"/>
                </a:solidFill>
              </a:rPr>
              <a:t> </a:t>
            </a:r>
            <a:r>
              <a:rPr lang="pt-BR" sz="2200" b="1" dirty="0" err="1" smtClean="0">
                <a:solidFill>
                  <a:srgbClr val="003300"/>
                </a:solidFill>
              </a:rPr>
              <a:t>guarantees</a:t>
            </a:r>
            <a:r>
              <a:rPr lang="pt-BR" sz="2200" b="1" dirty="0" smtClean="0">
                <a:solidFill>
                  <a:srgbClr val="003300"/>
                </a:solidFill>
              </a:rPr>
              <a:t> </a:t>
            </a:r>
            <a:r>
              <a:rPr lang="pt-BR" sz="2200" b="1" dirty="0" err="1" smtClean="0">
                <a:solidFill>
                  <a:srgbClr val="003300"/>
                </a:solidFill>
              </a:rPr>
              <a:t>that</a:t>
            </a:r>
            <a:r>
              <a:rPr lang="pt-BR" sz="2200" b="1" dirty="0" smtClean="0">
                <a:solidFill>
                  <a:srgbClr val="003300"/>
                </a:solidFill>
              </a:rPr>
              <a:t> </a:t>
            </a:r>
            <a:r>
              <a:rPr lang="pt-BR" sz="2200" b="1" dirty="0" err="1" smtClean="0">
                <a:solidFill>
                  <a:srgbClr val="003300"/>
                </a:solidFill>
              </a:rPr>
              <a:t>large</a:t>
            </a:r>
            <a:r>
              <a:rPr lang="pt-BR" sz="2200" b="1" dirty="0" smtClean="0">
                <a:solidFill>
                  <a:srgbClr val="003300"/>
                </a:solidFill>
              </a:rPr>
              <a:t> </a:t>
            </a:r>
            <a:r>
              <a:rPr lang="pt-BR" sz="2200" b="1" dirty="0" err="1" smtClean="0">
                <a:solidFill>
                  <a:srgbClr val="003300"/>
                </a:solidFill>
              </a:rPr>
              <a:t>areas</a:t>
            </a:r>
            <a:r>
              <a:rPr lang="pt-BR" sz="2200" b="1" dirty="0" smtClean="0">
                <a:solidFill>
                  <a:srgbClr val="003300"/>
                </a:solidFill>
              </a:rPr>
              <a:t> </a:t>
            </a:r>
            <a:r>
              <a:rPr lang="pt-BR" sz="2200" b="1" dirty="0" err="1" smtClean="0">
                <a:solidFill>
                  <a:srgbClr val="003300"/>
                </a:solidFill>
              </a:rPr>
              <a:t>of</a:t>
            </a:r>
            <a:r>
              <a:rPr lang="pt-BR" sz="2200" b="1" dirty="0" smtClean="0">
                <a:solidFill>
                  <a:srgbClr val="003300"/>
                </a:solidFill>
              </a:rPr>
              <a:t> </a:t>
            </a:r>
            <a:r>
              <a:rPr lang="pt-BR" sz="2200" b="1" dirty="0" err="1" smtClean="0">
                <a:solidFill>
                  <a:srgbClr val="003300"/>
                </a:solidFill>
              </a:rPr>
              <a:t>private</a:t>
            </a:r>
            <a:r>
              <a:rPr lang="pt-BR" sz="2200" b="1" dirty="0" smtClean="0">
                <a:solidFill>
                  <a:srgbClr val="003300"/>
                </a:solidFill>
              </a:rPr>
              <a:t> </a:t>
            </a:r>
            <a:r>
              <a:rPr lang="pt-BR" sz="2200" b="1" dirty="0" err="1" smtClean="0">
                <a:solidFill>
                  <a:srgbClr val="003300"/>
                </a:solidFill>
              </a:rPr>
              <a:t>land</a:t>
            </a:r>
            <a:r>
              <a:rPr lang="pt-BR" sz="2200" b="1" dirty="0" smtClean="0">
                <a:solidFill>
                  <a:srgbClr val="003300"/>
                </a:solidFill>
              </a:rPr>
              <a:t> are </a:t>
            </a:r>
            <a:r>
              <a:rPr lang="pt-BR" sz="2200" b="1" dirty="0" err="1" smtClean="0">
                <a:solidFill>
                  <a:srgbClr val="003300"/>
                </a:solidFill>
              </a:rPr>
              <a:t>preserved</a:t>
            </a:r>
            <a:endParaRPr lang="pt-BR" sz="2200" b="1" dirty="0">
              <a:solidFill>
                <a:srgbClr val="003300"/>
              </a:solidFill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194472" y="2340055"/>
            <a:ext cx="2309689" cy="117570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pt-BR" sz="1600" b="1" dirty="0" err="1" smtClean="0">
                <a:solidFill>
                  <a:srgbClr val="006600"/>
                </a:solidFill>
                <a:ea typeface="Calibri" pitchFamily="34" charset="0"/>
                <a:cs typeface="Calibri" pitchFamily="34" charset="0"/>
              </a:rPr>
              <a:t>Areas</a:t>
            </a:r>
            <a:r>
              <a:rPr lang="pt-BR" sz="1600" b="1" dirty="0" smtClean="0">
                <a:solidFill>
                  <a:srgbClr val="006600"/>
                </a:solidFill>
                <a:ea typeface="Calibri" pitchFamily="34" charset="0"/>
                <a:cs typeface="Calibri" pitchFamily="34" charset="0"/>
              </a:rPr>
              <a:t> </a:t>
            </a:r>
            <a:r>
              <a:rPr lang="pt-BR" sz="1600" b="1" dirty="0" err="1" smtClean="0">
                <a:solidFill>
                  <a:srgbClr val="006600"/>
                </a:solidFill>
                <a:ea typeface="Calibri" pitchFamily="34" charset="0"/>
                <a:cs typeface="Calibri" pitchFamily="34" charset="0"/>
              </a:rPr>
              <a:t>of</a:t>
            </a:r>
            <a:r>
              <a:rPr lang="pt-BR" sz="1600" b="1" dirty="0" smtClean="0">
                <a:solidFill>
                  <a:srgbClr val="006600"/>
                </a:solidFill>
                <a:ea typeface="Calibri" pitchFamily="34" charset="0"/>
                <a:cs typeface="Calibri" pitchFamily="34" charset="0"/>
              </a:rPr>
              <a:t> </a:t>
            </a:r>
            <a:r>
              <a:rPr lang="pt-BR" sz="1600" b="1" dirty="0" err="1" smtClean="0">
                <a:solidFill>
                  <a:srgbClr val="006600"/>
                </a:solidFill>
                <a:ea typeface="Calibri" pitchFamily="34" charset="0"/>
                <a:cs typeface="Calibri" pitchFamily="34" charset="0"/>
              </a:rPr>
              <a:t>Permanent</a:t>
            </a:r>
            <a:r>
              <a:rPr lang="pt-BR" sz="1600" b="1" dirty="0" smtClean="0">
                <a:solidFill>
                  <a:srgbClr val="006600"/>
                </a:solidFill>
                <a:ea typeface="Calibri" pitchFamily="34" charset="0"/>
                <a:cs typeface="Calibri" pitchFamily="34" charset="0"/>
              </a:rPr>
              <a:t> </a:t>
            </a:r>
            <a:r>
              <a:rPr lang="pt-BR" sz="1600" b="1" dirty="0" err="1" smtClean="0">
                <a:solidFill>
                  <a:srgbClr val="006600"/>
                </a:solidFill>
                <a:ea typeface="Calibri" pitchFamily="34" charset="0"/>
                <a:cs typeface="Calibri" pitchFamily="34" charset="0"/>
              </a:rPr>
              <a:t>Preservation</a:t>
            </a:r>
            <a:r>
              <a:rPr lang="pt-BR" sz="1600" b="1" dirty="0" smtClean="0">
                <a:solidFill>
                  <a:srgbClr val="006600"/>
                </a:solidFill>
                <a:ea typeface="Calibri" pitchFamily="34" charset="0"/>
                <a:cs typeface="Calibri" pitchFamily="34" charset="0"/>
              </a:rPr>
              <a:t> (APP):</a:t>
            </a:r>
            <a:r>
              <a:rPr lang="pt-BR" sz="1600" dirty="0" smtClean="0">
                <a:ea typeface="Calibri" pitchFamily="34" charset="0"/>
                <a:cs typeface="Calibri" pitchFamily="34" charset="0"/>
              </a:rPr>
              <a:t>  </a:t>
            </a:r>
            <a:r>
              <a:rPr lang="pt-BR" sz="1600" dirty="0" err="1" smtClean="0">
                <a:ea typeface="Calibri" pitchFamily="34" charset="0"/>
                <a:cs typeface="Calibri" pitchFamily="34" charset="0"/>
              </a:rPr>
              <a:t>along</a:t>
            </a:r>
            <a:r>
              <a:rPr lang="pt-BR" sz="1600" dirty="0" smtClean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 smtClean="0">
                <a:ea typeface="Calibri" pitchFamily="34" charset="0"/>
                <a:cs typeface="Calibri" pitchFamily="34" charset="0"/>
              </a:rPr>
              <a:t>the</a:t>
            </a:r>
            <a:r>
              <a:rPr lang="pt-BR" sz="1600" dirty="0" smtClean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 smtClean="0">
                <a:ea typeface="Calibri" pitchFamily="34" charset="0"/>
                <a:cs typeface="Calibri" pitchFamily="34" charset="0"/>
              </a:rPr>
              <a:t>margins</a:t>
            </a:r>
            <a:r>
              <a:rPr lang="pt-BR" sz="1600" dirty="0" smtClean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 smtClean="0">
                <a:ea typeface="Calibri" pitchFamily="34" charset="0"/>
                <a:cs typeface="Calibri" pitchFamily="34" charset="0"/>
              </a:rPr>
              <a:t>of</a:t>
            </a:r>
            <a:r>
              <a:rPr lang="pt-BR" sz="1600" dirty="0" smtClean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 smtClean="0">
                <a:ea typeface="Calibri" pitchFamily="34" charset="0"/>
                <a:cs typeface="Calibri" pitchFamily="34" charset="0"/>
              </a:rPr>
              <a:t>rivers</a:t>
            </a:r>
            <a:r>
              <a:rPr lang="pt-BR" sz="1600" dirty="0" smtClean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 smtClean="0">
                <a:ea typeface="Calibri" pitchFamily="34" charset="0"/>
                <a:cs typeface="Calibri" pitchFamily="34" charset="0"/>
              </a:rPr>
              <a:t>and</a:t>
            </a:r>
            <a:r>
              <a:rPr lang="pt-BR" sz="1600" dirty="0" smtClean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 smtClean="0">
                <a:ea typeface="Calibri" pitchFamily="34" charset="0"/>
                <a:cs typeface="Calibri" pitchFamily="34" charset="0"/>
              </a:rPr>
              <a:t>hilltops</a:t>
            </a:r>
            <a:endParaRPr lang="pt-BR" sz="2000" dirty="0">
              <a:ea typeface="Calibri" pitchFamily="34" charset="0"/>
              <a:cs typeface="Calibri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252361" y="3907717"/>
            <a:ext cx="2574286" cy="1446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006600"/>
                </a:solidFill>
                <a:ea typeface="Calibri" pitchFamily="34" charset="0"/>
                <a:cs typeface="Calibri" pitchFamily="34" charset="0"/>
              </a:rPr>
              <a:t>Legal </a:t>
            </a:r>
            <a:r>
              <a:rPr lang="pt-BR" sz="1600" b="1" dirty="0">
                <a:solidFill>
                  <a:srgbClr val="006600"/>
                </a:solidFill>
                <a:ea typeface="Calibri" pitchFamily="34" charset="0"/>
                <a:cs typeface="Calibri" pitchFamily="34" charset="0"/>
              </a:rPr>
              <a:t>Reserve (RL):</a:t>
            </a:r>
            <a:r>
              <a:rPr lang="pt-BR" sz="1600" dirty="0">
                <a:ea typeface="Calibri" pitchFamily="34" charset="0"/>
                <a:cs typeface="Calibri" pitchFamily="34" charset="0"/>
              </a:rPr>
              <a:t>  </a:t>
            </a:r>
            <a:r>
              <a:rPr lang="pt-BR" sz="1600" dirty="0" err="1">
                <a:ea typeface="Calibri" pitchFamily="34" charset="0"/>
                <a:cs typeface="Calibri" pitchFamily="34" charset="0"/>
              </a:rPr>
              <a:t>native</a:t>
            </a:r>
            <a:r>
              <a:rPr lang="pt-BR" sz="1600" dirty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>
                <a:ea typeface="Calibri" pitchFamily="34" charset="0"/>
                <a:cs typeface="Calibri" pitchFamily="34" charset="0"/>
              </a:rPr>
              <a:t>vegetation</a:t>
            </a:r>
            <a:r>
              <a:rPr lang="pt-BR" sz="1600" dirty="0">
                <a:ea typeface="Calibri" pitchFamily="34" charset="0"/>
                <a:cs typeface="Calibri" pitchFamily="34" charset="0"/>
              </a:rPr>
              <a:t> must </a:t>
            </a:r>
            <a:r>
              <a:rPr lang="pt-BR" sz="1600" dirty="0" err="1">
                <a:ea typeface="Calibri" pitchFamily="34" charset="0"/>
                <a:cs typeface="Calibri" pitchFamily="34" charset="0"/>
              </a:rPr>
              <a:t>be</a:t>
            </a:r>
            <a:r>
              <a:rPr lang="pt-BR" sz="1600" dirty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>
                <a:ea typeface="Calibri" pitchFamily="34" charset="0"/>
                <a:cs typeface="Calibri" pitchFamily="34" charset="0"/>
              </a:rPr>
              <a:t>preserved</a:t>
            </a:r>
            <a:r>
              <a:rPr lang="pt-BR" sz="1600" dirty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>
                <a:ea typeface="Calibri" pitchFamily="34" charset="0"/>
                <a:cs typeface="Calibri" pitchFamily="34" charset="0"/>
              </a:rPr>
              <a:t>on</a:t>
            </a:r>
            <a:r>
              <a:rPr lang="pt-BR" sz="1600" dirty="0">
                <a:ea typeface="Calibri" pitchFamily="34" charset="0"/>
                <a:cs typeface="Calibri" pitchFamily="34" charset="0"/>
              </a:rPr>
              <a:t> 20% </a:t>
            </a:r>
            <a:r>
              <a:rPr lang="pt-BR" sz="1600" dirty="0" err="1">
                <a:ea typeface="Calibri" pitchFamily="34" charset="0"/>
                <a:cs typeface="Calibri" pitchFamily="34" charset="0"/>
              </a:rPr>
              <a:t>to</a:t>
            </a:r>
            <a:r>
              <a:rPr lang="pt-BR" sz="1600" dirty="0">
                <a:ea typeface="Calibri" pitchFamily="34" charset="0"/>
                <a:cs typeface="Calibri" pitchFamily="34" charset="0"/>
              </a:rPr>
              <a:t> 80% </a:t>
            </a:r>
            <a:r>
              <a:rPr lang="pt-BR" sz="1600" dirty="0" err="1" smtClean="0">
                <a:ea typeface="Calibri" pitchFamily="34" charset="0"/>
                <a:cs typeface="Calibri" pitchFamily="34" charset="0"/>
              </a:rPr>
              <a:t>depending</a:t>
            </a:r>
            <a:r>
              <a:rPr lang="pt-BR" sz="1600" dirty="0" smtClean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>
                <a:ea typeface="Calibri" pitchFamily="34" charset="0"/>
                <a:cs typeface="Calibri" pitchFamily="34" charset="0"/>
              </a:rPr>
              <a:t>on</a:t>
            </a:r>
            <a:r>
              <a:rPr lang="pt-BR" sz="1600" dirty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>
                <a:ea typeface="Calibri" pitchFamily="34" charset="0"/>
                <a:cs typeface="Calibri" pitchFamily="34" charset="0"/>
              </a:rPr>
              <a:t>the</a:t>
            </a:r>
            <a:r>
              <a:rPr lang="pt-BR" sz="1600" dirty="0">
                <a:ea typeface="Calibri" pitchFamily="34" charset="0"/>
                <a:cs typeface="Calibri" pitchFamily="34" charset="0"/>
              </a:rPr>
              <a:t> </a:t>
            </a:r>
            <a:r>
              <a:rPr lang="pt-BR" sz="1600" dirty="0" err="1" smtClean="0">
                <a:ea typeface="Calibri" pitchFamily="34" charset="0"/>
                <a:cs typeface="Calibri" pitchFamily="34" charset="0"/>
              </a:rPr>
              <a:t>biome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 bwMode="auto">
          <a:xfrm>
            <a:off x="2515770" y="2927908"/>
            <a:ext cx="1432769" cy="2648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Conector de seta reta 16"/>
          <p:cNvCxnSpPr>
            <a:stCxn id="21" idx="3"/>
          </p:cNvCxnSpPr>
          <p:nvPr/>
        </p:nvCxnSpPr>
        <p:spPr bwMode="auto">
          <a:xfrm>
            <a:off x="2504161" y="2927908"/>
            <a:ext cx="1444378" cy="7891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Conector de seta reta 23"/>
          <p:cNvCxnSpPr/>
          <p:nvPr/>
        </p:nvCxnSpPr>
        <p:spPr bwMode="auto">
          <a:xfrm flipH="1" flipV="1">
            <a:off x="6170632" y="2780929"/>
            <a:ext cx="1081730" cy="17885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Conector de seta reta 28"/>
          <p:cNvCxnSpPr/>
          <p:nvPr/>
        </p:nvCxnSpPr>
        <p:spPr bwMode="auto">
          <a:xfrm flipH="1">
            <a:off x="3860879" y="4569438"/>
            <a:ext cx="3391482" cy="130783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Conector de seta reta 33"/>
          <p:cNvCxnSpPr/>
          <p:nvPr/>
        </p:nvCxnSpPr>
        <p:spPr bwMode="auto">
          <a:xfrm>
            <a:off x="2504161" y="2927908"/>
            <a:ext cx="2671256" cy="1847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979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 descr="PropriedadeLeg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9060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051" name="Picture 3" descr="PropLegal-A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92" y="1474789"/>
            <a:ext cx="4282281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052" name="Picture 4" descr="PropLegal-APPnascen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90" y="5524500"/>
            <a:ext cx="2199614" cy="9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054" name="Picture 6" descr="PropLegal-Pscicultu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73" y="3817939"/>
            <a:ext cx="14033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056" name="Picture 8" descr="PropLegal-Lavour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89" y="2420286"/>
            <a:ext cx="4428463" cy="313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057" name="Picture 9" descr="PropLegal-Past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4400551"/>
            <a:ext cx="222541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058" name="Picture 10" descr="PropLegal-Silvipasto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4" y="3652838"/>
            <a:ext cx="2968360" cy="18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059" name="Picture 11" descr="PropLegal-Silvipast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71" y="3089276"/>
            <a:ext cx="3652838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060" name="Picture 12" descr="PropLegal-Reflo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31" y="1442029"/>
            <a:ext cx="5377789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061" name="Text Box 13"/>
          <p:cNvSpPr txBox="1">
            <a:spLocks noChangeArrowheads="1"/>
          </p:cNvSpPr>
          <p:nvPr/>
        </p:nvSpPr>
        <p:spPr bwMode="auto">
          <a:xfrm>
            <a:off x="272480" y="354608"/>
            <a:ext cx="3200004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b="1" dirty="0">
                <a:solidFill>
                  <a:schemeClr val="tx1"/>
                </a:solidFill>
              </a:rPr>
              <a:t>Reserva Legal</a:t>
            </a:r>
          </a:p>
        </p:txBody>
      </p:sp>
      <p:sp>
        <p:nvSpPr>
          <p:cNvPr id="258062" name="Text Box 14"/>
          <p:cNvSpPr txBox="1">
            <a:spLocks noChangeArrowheads="1"/>
          </p:cNvSpPr>
          <p:nvPr/>
        </p:nvSpPr>
        <p:spPr bwMode="auto">
          <a:xfrm>
            <a:off x="247066" y="1038043"/>
            <a:ext cx="825500" cy="46166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b="1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258063" name="Text Box 15"/>
          <p:cNvSpPr txBox="1">
            <a:spLocks noChangeArrowheads="1"/>
          </p:cNvSpPr>
          <p:nvPr/>
        </p:nvSpPr>
        <p:spPr bwMode="auto">
          <a:xfrm>
            <a:off x="228556" y="2447372"/>
            <a:ext cx="2106406" cy="461665"/>
          </a:xfrm>
          <a:prstGeom prst="rect">
            <a:avLst/>
          </a:prstGeom>
          <a:noFill/>
          <a:ln w="3810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b="1">
                <a:solidFill>
                  <a:schemeClr val="tx1"/>
                </a:solidFill>
              </a:rPr>
              <a:t>Agrofloresta</a:t>
            </a:r>
          </a:p>
        </p:txBody>
      </p:sp>
      <p:sp>
        <p:nvSpPr>
          <p:cNvPr id="258064" name="Text Box 16"/>
          <p:cNvSpPr txBox="1">
            <a:spLocks noChangeArrowheads="1"/>
          </p:cNvSpPr>
          <p:nvPr/>
        </p:nvSpPr>
        <p:spPr bwMode="auto">
          <a:xfrm>
            <a:off x="7932861" y="4156076"/>
            <a:ext cx="1392982" cy="461665"/>
          </a:xfrm>
          <a:prstGeom prst="rect">
            <a:avLst/>
          </a:prstGeom>
          <a:noFill/>
          <a:ln w="38100">
            <a:solidFill>
              <a:srgbClr val="66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b="1" dirty="0">
                <a:solidFill>
                  <a:schemeClr val="tx1"/>
                </a:solidFill>
              </a:rPr>
              <a:t>Lavoura</a:t>
            </a:r>
          </a:p>
        </p:txBody>
      </p:sp>
      <p:sp>
        <p:nvSpPr>
          <p:cNvPr id="258065" name="Text Box 17"/>
          <p:cNvSpPr txBox="1">
            <a:spLocks noChangeArrowheads="1"/>
          </p:cNvSpPr>
          <p:nvPr/>
        </p:nvSpPr>
        <p:spPr bwMode="auto">
          <a:xfrm>
            <a:off x="7459041" y="4816162"/>
            <a:ext cx="1969046" cy="46166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b="1">
                <a:solidFill>
                  <a:schemeClr val="tx1"/>
                </a:solidFill>
              </a:rPr>
              <a:t>Piscicultura</a:t>
            </a:r>
          </a:p>
        </p:txBody>
      </p:sp>
      <p:sp>
        <p:nvSpPr>
          <p:cNvPr id="258066" name="Text Box 18"/>
          <p:cNvSpPr txBox="1">
            <a:spLocks noChangeArrowheads="1"/>
          </p:cNvSpPr>
          <p:nvPr/>
        </p:nvSpPr>
        <p:spPr bwMode="auto">
          <a:xfrm>
            <a:off x="7459041" y="5524500"/>
            <a:ext cx="1733550" cy="461665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b="1">
                <a:solidFill>
                  <a:schemeClr val="tx1"/>
                </a:solidFill>
              </a:rPr>
              <a:t>Pastagem</a:t>
            </a:r>
          </a:p>
        </p:txBody>
      </p:sp>
      <p:sp>
        <p:nvSpPr>
          <p:cNvPr id="258067" name="Text Box 19"/>
          <p:cNvSpPr txBox="1">
            <a:spLocks noChangeArrowheads="1"/>
          </p:cNvSpPr>
          <p:nvPr/>
        </p:nvSpPr>
        <p:spPr bwMode="auto">
          <a:xfrm>
            <a:off x="227047" y="1769011"/>
            <a:ext cx="1981200" cy="461665"/>
          </a:xfrm>
          <a:prstGeom prst="rect">
            <a:avLst/>
          </a:prstGeom>
          <a:noFill/>
          <a:ln w="38100">
            <a:solidFill>
              <a:srgbClr val="66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b="1">
                <a:solidFill>
                  <a:schemeClr val="tx1"/>
                </a:solidFill>
              </a:rPr>
              <a:t>Silvicultura</a:t>
            </a:r>
          </a:p>
        </p:txBody>
      </p:sp>
      <p:sp>
        <p:nvSpPr>
          <p:cNvPr id="258068" name="Text Box 20"/>
          <p:cNvSpPr txBox="1">
            <a:spLocks noChangeArrowheads="1"/>
          </p:cNvSpPr>
          <p:nvPr/>
        </p:nvSpPr>
        <p:spPr bwMode="auto">
          <a:xfrm>
            <a:off x="7459041" y="6187238"/>
            <a:ext cx="1733550" cy="461665"/>
          </a:xfrm>
          <a:prstGeom prst="rect">
            <a:avLst/>
          </a:prstGeom>
          <a:noFill/>
          <a:ln w="3810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b="1">
                <a:solidFill>
                  <a:schemeClr val="tx1"/>
                </a:solidFill>
              </a:rPr>
              <a:t>Apicultura</a:t>
            </a:r>
          </a:p>
        </p:txBody>
      </p:sp>
    </p:spTree>
    <p:extLst>
      <p:ext uri="{BB962C8B-B14F-4D97-AF65-F5344CB8AC3E}">
        <p14:creationId xmlns:p14="http://schemas.microsoft.com/office/powerpoint/2010/main" val="35185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580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580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580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2580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2580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2580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2580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2580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2580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2580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2580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" fill="hold"/>
                                        <p:tgtEl>
                                          <p:spTgt spid="2580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2580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57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" fill="hold"/>
                                        <p:tgtEl>
                                          <p:spTgt spid="2580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1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1" fill="hold"/>
                                        <p:tgtEl>
                                          <p:spTgt spid="2580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6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" fill="hold"/>
                                        <p:tgtEl>
                                          <p:spTgt spid="2580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61" grpId="0" animBg="1" autoUpdateAnimBg="0"/>
      <p:bldP spid="258062" grpId="0" animBg="1" autoUpdateAnimBg="0"/>
      <p:bldP spid="258063" grpId="0" animBg="1" autoUpdateAnimBg="0"/>
      <p:bldP spid="258064" grpId="0" animBg="1" autoUpdateAnimBg="0"/>
      <p:bldP spid="258065" grpId="0" animBg="1" autoUpdateAnimBg="0"/>
      <p:bldP spid="258066" grpId="0" animBg="1" autoUpdateAnimBg="0"/>
      <p:bldP spid="258067" grpId="0" animBg="1" autoUpdateAnimBg="0"/>
      <p:bldP spid="258068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442541" y="1556792"/>
            <a:ext cx="8892988" cy="4286250"/>
          </a:xfrm>
          <a:prstGeom prst="rect">
            <a:avLst/>
          </a:prstGeom>
          <a:solidFill>
            <a:srgbClr val="EAEAEA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120000"/>
              </a:lnSpc>
              <a:spcBef>
                <a:spcPct val="30000"/>
              </a:spcBef>
              <a:spcAft>
                <a:spcPts val="1800"/>
              </a:spcAft>
              <a:buFontTx/>
              <a:buChar char="•"/>
              <a:defRPr/>
            </a:pPr>
            <a:r>
              <a:rPr lang="pt-BR" sz="2800" b="0" dirty="0" err="1" smtClean="0"/>
              <a:t>Brazil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is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the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world’s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second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largest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producer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and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exporter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of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soy</a:t>
            </a:r>
            <a:r>
              <a:rPr lang="pt-BR" sz="2800" b="0" dirty="0" smtClean="0"/>
              <a:t>, </a:t>
            </a:r>
            <a:r>
              <a:rPr lang="pt-BR" sz="2800" b="0" dirty="0" err="1" smtClean="0"/>
              <a:t>with</a:t>
            </a:r>
            <a:r>
              <a:rPr lang="pt-BR" sz="2800" b="0" dirty="0" smtClean="0"/>
              <a:t> 96 </a:t>
            </a:r>
            <a:r>
              <a:rPr lang="pt-BR" sz="2800" b="0" dirty="0" err="1" smtClean="0"/>
              <a:t>million</a:t>
            </a:r>
            <a:r>
              <a:rPr lang="pt-BR" sz="2800" b="0" dirty="0" smtClean="0"/>
              <a:t> tons </a:t>
            </a:r>
            <a:r>
              <a:rPr lang="pt-BR" sz="2800" b="0" dirty="0" err="1" smtClean="0"/>
              <a:t>grown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on</a:t>
            </a:r>
            <a:r>
              <a:rPr lang="pt-BR" sz="2800" b="0" dirty="0" smtClean="0"/>
              <a:t> 32 </a:t>
            </a:r>
            <a:r>
              <a:rPr lang="pt-BR" sz="2800" b="0" dirty="0" err="1" smtClean="0"/>
              <a:t>million</a:t>
            </a:r>
            <a:r>
              <a:rPr lang="pt-BR" sz="2800" b="0" dirty="0" smtClean="0"/>
              <a:t> hectares – 2014/2015</a:t>
            </a:r>
          </a:p>
          <a:p>
            <a:pPr marL="342900" indent="-342900" algn="just">
              <a:lnSpc>
                <a:spcPct val="120000"/>
              </a:lnSpc>
              <a:spcBef>
                <a:spcPct val="30000"/>
              </a:spcBef>
              <a:spcAft>
                <a:spcPts val="1800"/>
              </a:spcAft>
              <a:buFontTx/>
              <a:buChar char="•"/>
              <a:defRPr/>
            </a:pPr>
            <a:r>
              <a:rPr lang="pt-BR" sz="2800" b="0" dirty="0" smtClean="0"/>
              <a:t>The </a:t>
            </a:r>
            <a:r>
              <a:rPr lang="pt-BR" sz="2800" b="0" dirty="0" err="1" smtClean="0"/>
              <a:t>soybean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complex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is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one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of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the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country’s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main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sources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of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foreign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exchange</a:t>
            </a:r>
            <a:r>
              <a:rPr lang="pt-BR" sz="2800" b="0" dirty="0" smtClean="0"/>
              <a:t> (13% </a:t>
            </a:r>
            <a:r>
              <a:rPr lang="pt-BR" sz="2800" b="0" dirty="0" err="1" smtClean="0"/>
              <a:t>of</a:t>
            </a:r>
            <a:r>
              <a:rPr lang="pt-BR" sz="2800" b="0" dirty="0" smtClean="0"/>
              <a:t> total </a:t>
            </a:r>
            <a:r>
              <a:rPr lang="pt-BR" sz="2800" b="0" dirty="0" err="1" smtClean="0"/>
              <a:t>exports</a:t>
            </a:r>
            <a:r>
              <a:rPr lang="pt-BR" sz="2800" b="0" dirty="0" smtClean="0"/>
              <a:t>)</a:t>
            </a:r>
            <a:endParaRPr lang="pt-BR" sz="2800" b="0" dirty="0"/>
          </a:p>
          <a:p>
            <a:pPr marL="342900" indent="-342900" algn="just">
              <a:lnSpc>
                <a:spcPct val="120000"/>
              </a:lnSpc>
              <a:spcBef>
                <a:spcPct val="30000"/>
              </a:spcBef>
              <a:spcAft>
                <a:spcPts val="1800"/>
              </a:spcAft>
              <a:buFontTx/>
              <a:buChar char="•"/>
              <a:defRPr/>
            </a:pPr>
            <a:r>
              <a:rPr lang="pt-BR" sz="2800" b="0" dirty="0" smtClean="0"/>
              <a:t>250,000 rural </a:t>
            </a:r>
            <a:r>
              <a:rPr lang="pt-BR" sz="2800" b="0" dirty="0" err="1" smtClean="0"/>
              <a:t>producers</a:t>
            </a:r>
            <a:endParaRPr lang="pt-BR" sz="2800" b="0" dirty="0"/>
          </a:p>
          <a:p>
            <a:pPr marL="342900" indent="-342900" algn="just">
              <a:lnSpc>
                <a:spcPct val="120000"/>
              </a:lnSpc>
              <a:spcBef>
                <a:spcPct val="30000"/>
              </a:spcBef>
              <a:spcAft>
                <a:spcPts val="1800"/>
              </a:spcAft>
              <a:buFontTx/>
              <a:buChar char="•"/>
              <a:defRPr/>
            </a:pPr>
            <a:r>
              <a:rPr lang="pt-BR" sz="2800" b="0" dirty="0" smtClean="0"/>
              <a:t>1.5 </a:t>
            </a:r>
            <a:r>
              <a:rPr lang="pt-BR" sz="2800" b="0" dirty="0" err="1" smtClean="0"/>
              <a:t>million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direct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and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indirect</a:t>
            </a:r>
            <a:r>
              <a:rPr lang="pt-BR" sz="2800" b="0" dirty="0" smtClean="0"/>
              <a:t> </a:t>
            </a:r>
            <a:r>
              <a:rPr lang="pt-BR" sz="2800" b="0" dirty="0" err="1" smtClean="0"/>
              <a:t>jobs</a:t>
            </a:r>
            <a:endParaRPr lang="pt-BR" sz="2800" b="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8464" y="286165"/>
            <a:ext cx="8850171" cy="50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7" tIns="45713" rIns="91427" bIns="45713"/>
          <a:lstStyle/>
          <a:p>
            <a:pPr marL="342900" indent="-342900" algn="ctr">
              <a:spcAft>
                <a:spcPts val="600"/>
              </a:spcAft>
              <a:defRPr/>
            </a:pPr>
            <a:r>
              <a:rPr lang="pt-BR" sz="2400" b="1" dirty="0" smtClean="0">
                <a:solidFill>
                  <a:srgbClr val="006600"/>
                </a:solidFill>
                <a:latin typeface="+mj-lt"/>
              </a:rPr>
              <a:t>SOYBEANS ARE BRAZIL’S MAIN AGRICULTURAL CROP</a:t>
            </a:r>
            <a:endParaRPr lang="pt-BR" sz="2400" b="1" dirty="0">
              <a:solidFill>
                <a:srgbClr val="0066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681273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rgbClr val="FFD9A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sz="400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4719108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sz="400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8" y="50801"/>
            <a:ext cx="4369990" cy="2232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4865"/>
            <a:ext cx="43751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4503739"/>
            <a:ext cx="441814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1" y="2276872"/>
            <a:ext cx="47173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00" y="962025"/>
            <a:ext cx="50389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609" y="3124200"/>
            <a:ext cx="50389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94" y="5411789"/>
            <a:ext cx="503898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394" y="1279525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147" y="3433763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581" y="5730875"/>
            <a:ext cx="495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975123" y="188914"/>
            <a:ext cx="3119702" cy="28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z="400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975123" y="2420939"/>
            <a:ext cx="3119702" cy="28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z="400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896012" y="4581525"/>
            <a:ext cx="3432704" cy="503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z="400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2846256" y="1989138"/>
            <a:ext cx="935567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z="400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11290" name="Text Box 27"/>
          <p:cNvSpPr txBox="1">
            <a:spLocks noChangeArrowheads="1"/>
          </p:cNvSpPr>
          <p:nvPr/>
        </p:nvSpPr>
        <p:spPr bwMode="auto">
          <a:xfrm>
            <a:off x="3080362" y="1960390"/>
            <a:ext cx="124856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000" b="1" smtClean="0">
                <a:solidFill>
                  <a:srgbClr val="000000"/>
                </a:solidFill>
                <a:latin typeface="Myriad Web"/>
                <a:cs typeface="Arial" pitchFamily="34" charset="0"/>
              </a:rPr>
              <a:t>USA</a:t>
            </a:r>
            <a:endParaRPr lang="pt-BR" sz="1000" b="1">
              <a:solidFill>
                <a:srgbClr val="000000"/>
              </a:solidFill>
              <a:latin typeface="Myriad Web"/>
              <a:cs typeface="Arial" pitchFamily="34" charset="0"/>
            </a:endParaRPr>
          </a:p>
        </p:txBody>
      </p:sp>
      <p:sp>
        <p:nvSpPr>
          <p:cNvPr id="11292" name="Text Box 26"/>
          <p:cNvSpPr txBox="1">
            <a:spLocks noChangeArrowheads="1"/>
          </p:cNvSpPr>
          <p:nvPr/>
        </p:nvSpPr>
        <p:spPr bwMode="auto">
          <a:xfrm>
            <a:off x="3002354" y="4120630"/>
            <a:ext cx="1248569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000" b="1" smtClean="0">
                <a:solidFill>
                  <a:srgbClr val="000000"/>
                </a:solidFill>
                <a:latin typeface="Myriad Web"/>
                <a:cs typeface="Arial" pitchFamily="34" charset="0"/>
              </a:rPr>
              <a:t>USA</a:t>
            </a:r>
            <a:endParaRPr lang="pt-BR" sz="1000" b="1">
              <a:solidFill>
                <a:srgbClr val="000000"/>
              </a:solidFill>
              <a:latin typeface="Myriad Web"/>
              <a:cs typeface="Arial" pitchFamily="34" charset="0"/>
            </a:endParaRPr>
          </a:p>
        </p:txBody>
      </p:sp>
      <p:sp>
        <p:nvSpPr>
          <p:cNvPr id="11293" name="Rectangle 29"/>
          <p:cNvSpPr>
            <a:spLocks noChangeArrowheads="1"/>
          </p:cNvSpPr>
          <p:nvPr/>
        </p:nvSpPr>
        <p:spPr bwMode="auto">
          <a:xfrm>
            <a:off x="3080147" y="6381750"/>
            <a:ext cx="935567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z="400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11294" name="Text Box 30"/>
          <p:cNvSpPr txBox="1">
            <a:spLocks noChangeArrowheads="1"/>
          </p:cNvSpPr>
          <p:nvPr/>
        </p:nvSpPr>
        <p:spPr bwMode="auto">
          <a:xfrm>
            <a:off x="3158371" y="6381329"/>
            <a:ext cx="124856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1000" b="1" smtClean="0">
                <a:solidFill>
                  <a:srgbClr val="000000"/>
                </a:solidFill>
                <a:latin typeface="Myriad Web"/>
                <a:cs typeface="Arial" pitchFamily="34" charset="0"/>
              </a:rPr>
              <a:t>USA</a:t>
            </a:r>
            <a:endParaRPr lang="pt-BR" sz="1000" b="1">
              <a:solidFill>
                <a:srgbClr val="000000"/>
              </a:solidFill>
              <a:latin typeface="Myriad Web"/>
              <a:cs typeface="Arial" pitchFamily="34" charset="0"/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4874991" y="836712"/>
            <a:ext cx="4818855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sz="3000" b="1" smtClean="0">
                <a:solidFill>
                  <a:srgbClr val="000000"/>
                </a:solidFill>
                <a:cs typeface="Arial" pitchFamily="34" charset="0"/>
              </a:rPr>
              <a:t>Brazilian Amazon</a:t>
            </a:r>
            <a:endParaRPr lang="pt-BR" sz="3000" b="1" dirty="0">
              <a:solidFill>
                <a:srgbClr val="000000"/>
              </a:solidFill>
              <a:cs typeface="Arial" pitchFamily="34" charset="0"/>
            </a:endParaRPr>
          </a:p>
          <a:p>
            <a:pPr algn="ctr" eaLnBrk="1" hangingPunct="1"/>
            <a:r>
              <a:rPr lang="pt-BR" sz="3000" b="1">
                <a:solidFill>
                  <a:srgbClr val="000000"/>
                </a:solidFill>
                <a:cs typeface="Arial" pitchFamily="34" charset="0"/>
              </a:rPr>
              <a:t>vs</a:t>
            </a:r>
            <a:r>
              <a:rPr lang="pt-BR" sz="3000" b="1" smtClean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pt-BR" sz="3000" b="1" dirty="0">
              <a:solidFill>
                <a:srgbClr val="000000"/>
              </a:solidFill>
              <a:cs typeface="Arial" pitchFamily="34" charset="0"/>
            </a:endParaRPr>
          </a:p>
          <a:p>
            <a:pPr algn="ctr" eaLnBrk="1" hangingPunct="1"/>
            <a:r>
              <a:rPr lang="pt-BR" sz="3000" b="1" smtClean="0">
                <a:solidFill>
                  <a:srgbClr val="000000"/>
                </a:solidFill>
                <a:cs typeface="Arial" pitchFamily="34" charset="0"/>
              </a:rPr>
              <a:t>U.S. Grain Belt</a:t>
            </a:r>
            <a:endParaRPr lang="en-US" sz="30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4874992" y="3003551"/>
            <a:ext cx="475928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pt-BR" sz="3200" b="1" smtClean="0">
                <a:solidFill>
                  <a:srgbClr val="FF0000"/>
                </a:solidFill>
                <a:cs typeface="Arial" pitchFamily="34" charset="0"/>
              </a:rPr>
              <a:t>Drastic differences in environmental legislation</a:t>
            </a:r>
            <a:endParaRPr lang="pt-BR" sz="3200" b="1" dirty="0">
              <a:solidFill>
                <a:srgbClr val="FF0000"/>
              </a:solidFill>
              <a:cs typeface="Arial" pitchFamily="34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pt-BR" sz="3200" b="1" dirty="0">
                <a:solidFill>
                  <a:srgbClr val="FF0000"/>
                </a:solidFill>
                <a:cs typeface="Arial" pitchFamily="34" charset="0"/>
              </a:rPr>
              <a:t>=</a:t>
            </a:r>
          </a:p>
          <a:p>
            <a:pPr algn="ctr" eaLnBrk="1" hangingPunct="1">
              <a:lnSpc>
                <a:spcPct val="80000"/>
              </a:lnSpc>
            </a:pPr>
            <a:r>
              <a:rPr lang="pt-BR" sz="3200" b="1" smtClean="0">
                <a:solidFill>
                  <a:srgbClr val="FF0000"/>
                </a:solidFill>
                <a:cs typeface="Arial" pitchFamily="34" charset="0"/>
              </a:rPr>
              <a:t>Competitive imbalance</a:t>
            </a:r>
            <a:endParaRPr lang="pt-BR" sz="32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5733866" y="6309321"/>
            <a:ext cx="3353594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sz="1400" b="1" smtClean="0">
                <a:solidFill>
                  <a:srgbClr val="000000"/>
                </a:solidFill>
                <a:cs typeface="Arial" pitchFamily="34" charset="0"/>
              </a:rPr>
              <a:t>Source:  IPAM – Daniel </a:t>
            </a:r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Nepstad</a:t>
            </a:r>
          </a:p>
        </p:txBody>
      </p: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1131258" y="188914"/>
            <a:ext cx="2509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 smtClean="0">
                <a:solidFill>
                  <a:srgbClr val="000000"/>
                </a:solidFill>
                <a:cs typeface="Arial" pitchFamily="34" charset="0"/>
              </a:rPr>
              <a:t>Legal Reserve on Private Lands</a:t>
            </a:r>
            <a:endParaRPr lang="pt-BR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4" name="Text Box 22"/>
          <p:cNvSpPr txBox="1">
            <a:spLocks noChangeArrowheads="1"/>
          </p:cNvSpPr>
          <p:nvPr/>
        </p:nvSpPr>
        <p:spPr bwMode="auto">
          <a:xfrm>
            <a:off x="1447347" y="2359914"/>
            <a:ext cx="209615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sz="1200" b="1" smtClean="0">
                <a:solidFill>
                  <a:srgbClr val="000000"/>
                </a:solidFill>
                <a:cs typeface="Arial" pitchFamily="34" charset="0"/>
              </a:rPr>
              <a:t>Protected Areas (</a:t>
            </a:r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TI + </a:t>
            </a:r>
            <a:r>
              <a:rPr lang="pt-BR" sz="1200" b="1" smtClean="0">
                <a:solidFill>
                  <a:srgbClr val="000000"/>
                </a:solidFill>
                <a:cs typeface="Arial" pitchFamily="34" charset="0"/>
              </a:rPr>
              <a:t>UC)*</a:t>
            </a:r>
            <a:endParaRPr lang="pt-BR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260150" y="4293097"/>
            <a:ext cx="3102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smtClean="0"/>
              <a:t>* TI=Indigenous Lands;  UC=Conservation Units</a:t>
            </a:r>
            <a:endParaRPr lang="pt-BR" sz="1000" b="1"/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649533" y="4627564"/>
            <a:ext cx="3652217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sz="1200" b="1" smtClean="0">
                <a:solidFill>
                  <a:srgbClr val="000000"/>
                </a:solidFill>
                <a:cs typeface="Arial" pitchFamily="34" charset="0"/>
              </a:rPr>
              <a:t>Obligatory Minimum Width for Riparian Forests</a:t>
            </a:r>
          </a:p>
          <a:p>
            <a:pPr algn="ctr" eaLnBrk="1" hangingPunct="1"/>
            <a:r>
              <a:rPr lang="pt-BR" sz="1200" b="1" smtClean="0">
                <a:solidFill>
                  <a:srgbClr val="000000"/>
                </a:solidFill>
                <a:cs typeface="Arial" pitchFamily="34" charset="0"/>
              </a:rPr>
              <a:t>(in metres</a:t>
            </a:r>
            <a:r>
              <a:rPr lang="pt-BR" sz="1200" b="1" dirty="0">
                <a:solidFill>
                  <a:srgbClr val="000000"/>
                </a:solidFill>
                <a:cs typeface="Arial" pitchFamily="34" charset="0"/>
              </a:rPr>
              <a:t>)</a:t>
            </a:r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-18918" y="4581128"/>
            <a:ext cx="47173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38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73683" y="1844824"/>
            <a:ext cx="849694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 smtClean="0">
                <a:solidFill>
                  <a:srgbClr val="006600"/>
                </a:solidFill>
              </a:rPr>
              <a:t>PROGRAMAS DE SUSTENTABILIDADE </a:t>
            </a:r>
          </a:p>
          <a:p>
            <a:r>
              <a:rPr lang="pt-BR" sz="4000" dirty="0" smtClean="0">
                <a:solidFill>
                  <a:srgbClr val="006600"/>
                </a:solidFill>
              </a:rPr>
              <a:t>e</a:t>
            </a:r>
            <a:endParaRPr lang="pt-BR" sz="4000" dirty="0">
              <a:solidFill>
                <a:srgbClr val="006600"/>
              </a:solidFill>
            </a:endParaRPr>
          </a:p>
          <a:p>
            <a:r>
              <a:rPr lang="pt-BR" sz="4000" dirty="0" smtClean="0">
                <a:solidFill>
                  <a:srgbClr val="006600"/>
                </a:solidFill>
              </a:rPr>
              <a:t> CERTIFICAÇÕES</a:t>
            </a:r>
          </a:p>
          <a:p>
            <a:r>
              <a:rPr lang="pt-BR" sz="4000" dirty="0" smtClean="0">
                <a:solidFill>
                  <a:srgbClr val="006600"/>
                </a:solidFill>
              </a:rPr>
              <a:t>DA SOJA BRASILEIRA</a:t>
            </a:r>
            <a:endParaRPr lang="pt-BR" sz="40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38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Espaço Reservado para Número de Slide 3"/>
          <p:cNvSpPr txBox="1">
            <a:spLocks noGrp="1"/>
          </p:cNvSpPr>
          <p:nvPr/>
        </p:nvSpPr>
        <p:spPr bwMode="auto">
          <a:xfrm>
            <a:off x="9049544" y="6524626"/>
            <a:ext cx="818621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lang="pt-BR" b="1" dirty="0">
              <a:solidFill>
                <a:srgbClr val="008000"/>
              </a:solidFill>
            </a:endParaRPr>
          </a:p>
        </p:txBody>
      </p:sp>
      <p:pic>
        <p:nvPicPr>
          <p:cNvPr id="7" name="Picture 11" descr="mosaico_amazon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2939" y="2888903"/>
            <a:ext cx="3865706" cy="298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32520" y="44624"/>
            <a:ext cx="772200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7" tIns="45713" rIns="91427" bIns="45713"/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3600" b="1" dirty="0" smtClean="0">
                <a:solidFill>
                  <a:srgbClr val="006600"/>
                </a:solidFill>
                <a:latin typeface="Arial"/>
              </a:rPr>
              <a:t>SOY MORATORIUM</a:t>
            </a:r>
            <a:endParaRPr lang="pt-BR" sz="3600" b="1" dirty="0">
              <a:solidFill>
                <a:srgbClr val="006600"/>
              </a:solidFill>
              <a:latin typeface="Arial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28464" y="2060848"/>
            <a:ext cx="5262718" cy="3816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27" tIns="45713" rIns="91427" bIns="45713"/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b="1" dirty="0" err="1" smtClean="0">
                <a:latin typeface="Arial" charset="0"/>
              </a:rPr>
              <a:t>Signed</a:t>
            </a:r>
            <a:r>
              <a:rPr lang="pt-BR" sz="2000" b="1" dirty="0" smtClean="0">
                <a:latin typeface="Arial" charset="0"/>
              </a:rPr>
              <a:t>:</a:t>
            </a:r>
            <a:r>
              <a:rPr lang="pt-BR" sz="2000" dirty="0" smtClean="0">
                <a:latin typeface="Arial" charset="0"/>
              </a:rPr>
              <a:t>  July 24, 2006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pt-BR" sz="1000" dirty="0">
              <a:latin typeface="Arial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b="1" dirty="0" err="1" smtClean="0">
                <a:solidFill>
                  <a:srgbClr val="006600"/>
                </a:solidFill>
                <a:latin typeface="Arial" charset="0"/>
              </a:rPr>
              <a:t>Objective</a:t>
            </a:r>
            <a:r>
              <a:rPr lang="pt-BR" sz="2000" b="1" dirty="0" smtClean="0">
                <a:solidFill>
                  <a:srgbClr val="006600"/>
                </a:solidFill>
                <a:latin typeface="Arial" charset="0"/>
              </a:rPr>
              <a:t>: </a:t>
            </a:r>
            <a:r>
              <a:rPr lang="pt-BR" sz="2000" dirty="0" err="1" smtClean="0">
                <a:solidFill>
                  <a:srgbClr val="006600"/>
                </a:solidFill>
                <a:latin typeface="Arial" charset="0"/>
              </a:rPr>
              <a:t>To</a:t>
            </a:r>
            <a:r>
              <a:rPr lang="pt-BR" sz="2000" dirty="0" smtClean="0">
                <a:solidFill>
                  <a:srgbClr val="006600"/>
                </a:solidFill>
                <a:latin typeface="Arial" charset="0"/>
              </a:rPr>
              <a:t> </a:t>
            </a:r>
            <a:r>
              <a:rPr lang="pt-BR" sz="2000" dirty="0" err="1" smtClean="0">
                <a:solidFill>
                  <a:srgbClr val="006600"/>
                </a:solidFill>
                <a:latin typeface="Arial" charset="0"/>
              </a:rPr>
              <a:t>reconcile</a:t>
            </a:r>
            <a:r>
              <a:rPr lang="pt-BR" sz="2000" dirty="0" smtClean="0">
                <a:solidFill>
                  <a:srgbClr val="006600"/>
                </a:solidFill>
                <a:latin typeface="Arial" charset="0"/>
              </a:rPr>
              <a:t> </a:t>
            </a:r>
            <a:r>
              <a:rPr lang="pt-BR" sz="2000" dirty="0" err="1" smtClean="0">
                <a:solidFill>
                  <a:srgbClr val="006600"/>
                </a:solidFill>
                <a:latin typeface="Arial" charset="0"/>
              </a:rPr>
              <a:t>economic</a:t>
            </a:r>
            <a:r>
              <a:rPr lang="pt-BR" sz="2000" dirty="0" smtClean="0">
                <a:solidFill>
                  <a:srgbClr val="006600"/>
                </a:solidFill>
                <a:latin typeface="Arial" charset="0"/>
              </a:rPr>
              <a:t> </a:t>
            </a:r>
            <a:r>
              <a:rPr lang="pt-BR" sz="2000" dirty="0" err="1" smtClean="0">
                <a:solidFill>
                  <a:srgbClr val="006600"/>
                </a:solidFill>
                <a:latin typeface="Arial" charset="0"/>
              </a:rPr>
              <a:t>development</a:t>
            </a:r>
            <a:r>
              <a:rPr lang="pt-BR" sz="2000" dirty="0" smtClean="0">
                <a:solidFill>
                  <a:srgbClr val="006600"/>
                </a:solidFill>
                <a:latin typeface="Arial" charset="0"/>
              </a:rPr>
              <a:t> </a:t>
            </a:r>
            <a:r>
              <a:rPr lang="pt-BR" sz="2000" dirty="0" err="1" smtClean="0">
                <a:solidFill>
                  <a:srgbClr val="006600"/>
                </a:solidFill>
                <a:latin typeface="Arial" charset="0"/>
              </a:rPr>
              <a:t>with</a:t>
            </a:r>
            <a:r>
              <a:rPr lang="pt-BR" sz="2000" dirty="0" smtClean="0">
                <a:solidFill>
                  <a:srgbClr val="006600"/>
                </a:solidFill>
                <a:latin typeface="Arial" charset="0"/>
              </a:rPr>
              <a:t> </a:t>
            </a:r>
            <a:r>
              <a:rPr lang="pt-BR" sz="2000" dirty="0" err="1" smtClean="0">
                <a:solidFill>
                  <a:srgbClr val="006600"/>
                </a:solidFill>
                <a:latin typeface="Arial" charset="0"/>
              </a:rPr>
              <a:t>socio-environmental</a:t>
            </a:r>
            <a:r>
              <a:rPr lang="pt-BR" sz="2000" dirty="0" smtClean="0">
                <a:solidFill>
                  <a:srgbClr val="006600"/>
                </a:solidFill>
                <a:latin typeface="Arial" charset="0"/>
              </a:rPr>
              <a:t> </a:t>
            </a:r>
            <a:r>
              <a:rPr lang="pt-BR" sz="2000" dirty="0" err="1" smtClean="0">
                <a:solidFill>
                  <a:srgbClr val="006600"/>
                </a:solidFill>
                <a:latin typeface="Arial" charset="0"/>
              </a:rPr>
              <a:t>preservation</a:t>
            </a:r>
            <a:r>
              <a:rPr lang="pt-BR" sz="2000" dirty="0" smtClean="0">
                <a:solidFill>
                  <a:srgbClr val="006600"/>
                </a:solidFill>
                <a:latin typeface="Arial" charset="0"/>
              </a:rPr>
              <a:t> in </a:t>
            </a:r>
            <a:r>
              <a:rPr lang="pt-BR" sz="2000" dirty="0" err="1" smtClean="0">
                <a:solidFill>
                  <a:srgbClr val="006600"/>
                </a:solidFill>
                <a:latin typeface="Arial" charset="0"/>
              </a:rPr>
              <a:t>the</a:t>
            </a:r>
            <a:r>
              <a:rPr lang="pt-BR" sz="2000" dirty="0" smtClean="0">
                <a:solidFill>
                  <a:srgbClr val="006600"/>
                </a:solidFill>
                <a:latin typeface="Arial" charset="0"/>
              </a:rPr>
              <a:t> </a:t>
            </a:r>
            <a:r>
              <a:rPr lang="pt-BR" sz="2000" dirty="0" err="1" smtClean="0">
                <a:solidFill>
                  <a:srgbClr val="006600"/>
                </a:solidFill>
                <a:latin typeface="Arial" charset="0"/>
              </a:rPr>
              <a:t>Amazon</a:t>
            </a:r>
            <a:r>
              <a:rPr lang="pt-BR" sz="2000" dirty="0" smtClean="0">
                <a:solidFill>
                  <a:srgbClr val="006600"/>
                </a:solidFill>
                <a:latin typeface="Arial" charset="0"/>
              </a:rPr>
              <a:t> </a:t>
            </a:r>
            <a:r>
              <a:rPr lang="pt-BR" sz="2000" dirty="0" err="1" smtClean="0">
                <a:solidFill>
                  <a:srgbClr val="006600"/>
                </a:solidFill>
                <a:latin typeface="Arial" charset="0"/>
              </a:rPr>
              <a:t>Biome</a:t>
            </a:r>
            <a:endParaRPr lang="pt-BR" sz="2000" dirty="0" smtClean="0">
              <a:solidFill>
                <a:srgbClr val="006600"/>
              </a:solidFill>
              <a:latin typeface="Arial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pt-BR" sz="1000" dirty="0" smtClean="0">
              <a:solidFill>
                <a:srgbClr val="006600"/>
              </a:solidFill>
              <a:latin typeface="Arial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b="1" dirty="0" err="1" smtClean="0">
                <a:latin typeface="Arial" charset="0"/>
              </a:rPr>
              <a:t>Commitment</a:t>
            </a:r>
            <a:r>
              <a:rPr lang="pt-BR" sz="2000" b="1" dirty="0" smtClean="0">
                <a:latin typeface="Arial" charset="0"/>
              </a:rPr>
              <a:t>:</a:t>
            </a:r>
            <a:r>
              <a:rPr lang="pt-BR" sz="2000" dirty="0" smtClean="0">
                <a:latin typeface="Arial" charset="0"/>
              </a:rPr>
              <a:t>  </a:t>
            </a:r>
            <a:r>
              <a:rPr lang="pt-BR" sz="2000" dirty="0" err="1" smtClean="0">
                <a:latin typeface="Arial" charset="0"/>
              </a:rPr>
              <a:t>Signatories</a:t>
            </a:r>
            <a:r>
              <a:rPr lang="pt-BR" sz="2000" dirty="0" smtClean="0">
                <a:latin typeface="Arial" charset="0"/>
              </a:rPr>
              <a:t> </a:t>
            </a:r>
            <a:r>
              <a:rPr lang="pt-BR" sz="2000" dirty="0" err="1" smtClean="0">
                <a:latin typeface="Arial" charset="0"/>
              </a:rPr>
              <a:t>will</a:t>
            </a:r>
            <a:r>
              <a:rPr lang="pt-BR" sz="2000" dirty="0" smtClean="0">
                <a:latin typeface="Arial" charset="0"/>
              </a:rPr>
              <a:t> </a:t>
            </a:r>
            <a:r>
              <a:rPr lang="pt-BR" sz="2000" dirty="0" err="1" smtClean="0">
                <a:latin typeface="Arial" charset="0"/>
              </a:rPr>
              <a:t>not</a:t>
            </a:r>
            <a:r>
              <a:rPr lang="pt-BR" sz="2000" dirty="0" smtClean="0">
                <a:latin typeface="Arial" charset="0"/>
              </a:rPr>
              <a:t> trade </a:t>
            </a:r>
            <a:r>
              <a:rPr lang="pt-BR" sz="2000" dirty="0" err="1" smtClean="0">
                <a:latin typeface="Arial" charset="0"/>
              </a:rPr>
              <a:t>soybeans</a:t>
            </a:r>
            <a:r>
              <a:rPr lang="pt-BR" sz="2000" dirty="0" smtClean="0">
                <a:latin typeface="Arial" charset="0"/>
              </a:rPr>
              <a:t> </a:t>
            </a:r>
            <a:r>
              <a:rPr lang="pt-BR" sz="2000" dirty="0" err="1" smtClean="0">
                <a:latin typeface="Arial" charset="0"/>
              </a:rPr>
              <a:t>produced</a:t>
            </a:r>
            <a:r>
              <a:rPr lang="pt-BR" sz="2000" dirty="0" smtClean="0">
                <a:latin typeface="Arial" charset="0"/>
              </a:rPr>
              <a:t> in </a:t>
            </a:r>
            <a:r>
              <a:rPr lang="pt-BR" sz="2000" dirty="0" err="1" smtClean="0">
                <a:latin typeface="Arial" charset="0"/>
              </a:rPr>
              <a:t>areas</a:t>
            </a:r>
            <a:r>
              <a:rPr lang="pt-BR" sz="2000" dirty="0" smtClean="0">
                <a:latin typeface="Arial" charset="0"/>
              </a:rPr>
              <a:t> </a:t>
            </a:r>
            <a:r>
              <a:rPr lang="pt-BR" sz="2000" dirty="0" err="1" smtClean="0">
                <a:latin typeface="Arial" charset="0"/>
              </a:rPr>
              <a:t>of</a:t>
            </a:r>
            <a:r>
              <a:rPr lang="pt-BR" sz="2000" dirty="0" smtClean="0">
                <a:latin typeface="Arial" charset="0"/>
              </a:rPr>
              <a:t> </a:t>
            </a:r>
            <a:r>
              <a:rPr lang="pt-BR" sz="2000" dirty="0" err="1" smtClean="0">
                <a:latin typeface="Arial" charset="0"/>
              </a:rPr>
              <a:t>the</a:t>
            </a:r>
            <a:r>
              <a:rPr lang="pt-BR" sz="2000" dirty="0" smtClean="0">
                <a:latin typeface="Arial" charset="0"/>
              </a:rPr>
              <a:t> </a:t>
            </a:r>
            <a:r>
              <a:rPr lang="pt-BR" sz="2000" dirty="0" err="1" smtClean="0">
                <a:latin typeface="Arial" charset="0"/>
              </a:rPr>
              <a:t>Amazon</a:t>
            </a:r>
            <a:r>
              <a:rPr lang="pt-BR" sz="2000" dirty="0" smtClean="0">
                <a:latin typeface="Arial" charset="0"/>
              </a:rPr>
              <a:t> </a:t>
            </a:r>
            <a:r>
              <a:rPr lang="pt-BR" sz="2000" dirty="0" err="1" smtClean="0">
                <a:latin typeface="Arial" charset="0"/>
              </a:rPr>
              <a:t>Biome</a:t>
            </a:r>
            <a:r>
              <a:rPr lang="pt-BR" sz="2000" dirty="0" smtClean="0">
                <a:latin typeface="Arial" charset="0"/>
              </a:rPr>
              <a:t> </a:t>
            </a:r>
            <a:r>
              <a:rPr lang="pt-BR" sz="2000" dirty="0" err="1" smtClean="0">
                <a:latin typeface="Arial" charset="0"/>
              </a:rPr>
              <a:t>deforested</a:t>
            </a:r>
            <a:r>
              <a:rPr lang="pt-BR" sz="2000" dirty="0" smtClean="0">
                <a:latin typeface="Arial" charset="0"/>
              </a:rPr>
              <a:t> </a:t>
            </a:r>
            <a:r>
              <a:rPr lang="pt-BR" sz="2000" dirty="0" err="1" smtClean="0">
                <a:latin typeface="Arial" charset="0"/>
              </a:rPr>
              <a:t>after</a:t>
            </a:r>
            <a:r>
              <a:rPr lang="pt-BR" sz="2000" dirty="0" smtClean="0">
                <a:latin typeface="Arial" charset="0"/>
              </a:rPr>
              <a:t> July 2008</a:t>
            </a:r>
            <a:endParaRPr lang="pt-BR" sz="2000" dirty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60057" y="1176049"/>
            <a:ext cx="82332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1" hangingPunct="1">
              <a:lnSpc>
                <a:spcPct val="100000"/>
              </a:lnSpc>
            </a:pPr>
            <a:r>
              <a:rPr kumimoji="0" lang="pt-BR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Monitoring</a:t>
            </a:r>
            <a:r>
              <a:rPr kumimoji="0" lang="pt-B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 </a:t>
            </a:r>
            <a:r>
              <a:rPr lang="pt-BR" sz="2000" b="0" dirty="0">
                <a:solidFill>
                  <a:srgbClr val="FF0000"/>
                </a:solidFill>
                <a:latin typeface="+mn-lt"/>
                <a:cs typeface="Arial" pitchFamily="34" charset="0"/>
              </a:rPr>
              <a:t>98</a:t>
            </a:r>
            <a:r>
              <a:rPr lang="pt-BR" sz="2000" b="0" dirty="0" smtClean="0">
                <a:solidFill>
                  <a:srgbClr val="FF0000"/>
                </a:solidFill>
                <a:latin typeface="+mn-lt"/>
                <a:cs typeface="Arial" pitchFamily="34" charset="0"/>
              </a:rPr>
              <a:t>% </a:t>
            </a:r>
            <a:r>
              <a:rPr kumimoji="0" lang="pt-BR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of</a:t>
            </a:r>
            <a:r>
              <a:rPr kumimoji="0" lang="pt-B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 </a:t>
            </a:r>
            <a:r>
              <a:rPr kumimoji="0" lang="pt-BR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the</a:t>
            </a:r>
            <a:r>
              <a:rPr kumimoji="0" lang="pt-B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 </a:t>
            </a:r>
            <a:r>
              <a:rPr kumimoji="0" lang="pt-BR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soybeans</a:t>
            </a:r>
            <a:r>
              <a:rPr kumimoji="0" lang="pt-B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 </a:t>
            </a:r>
            <a:r>
              <a:rPr kumimoji="0" lang="pt-BR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grown</a:t>
            </a:r>
            <a:r>
              <a:rPr kumimoji="0" lang="pt-B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 in </a:t>
            </a:r>
            <a:r>
              <a:rPr kumimoji="0" lang="pt-BR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the</a:t>
            </a:r>
            <a:r>
              <a:rPr kumimoji="0" lang="pt-B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 </a:t>
            </a:r>
            <a:r>
              <a:rPr kumimoji="0" lang="pt-BR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Amazon</a:t>
            </a:r>
            <a:r>
              <a:rPr kumimoji="0" lang="pt-B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 </a:t>
            </a:r>
            <a:r>
              <a:rPr kumimoji="0" lang="pt-BR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Biome</a:t>
            </a:r>
            <a:r>
              <a:rPr kumimoji="0" lang="pt-B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 </a:t>
            </a:r>
            <a:r>
              <a:rPr kumimoji="0" lang="pt-BR" sz="20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since</a:t>
            </a:r>
            <a:r>
              <a:rPr kumimoji="0" lang="pt-B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itchFamily="34" charset="0"/>
              </a:rPr>
              <a:t> 2006</a:t>
            </a:r>
          </a:p>
        </p:txBody>
      </p:sp>
      <p:pic>
        <p:nvPicPr>
          <p:cNvPr id="3075" name="Picture 3" descr="http://www.elmomontagens.com.br/wp-content/uploads/2014/02/INPE-Instituto-Nacional-de-Pesquisa-Espaci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776" y="1643129"/>
            <a:ext cx="1234640" cy="106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Logo G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39" y="1643129"/>
            <a:ext cx="1073986" cy="106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49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274308583"/>
              </p:ext>
            </p:extLst>
          </p:nvPr>
        </p:nvGraphicFramePr>
        <p:xfrm>
          <a:off x="1640632" y="1484784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200472" y="2012530"/>
            <a:ext cx="2520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ABIOVE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ADM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AMAGGI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ANEC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BUNGE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CARGILL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LOUIS DREYFUS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FIAGRIL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ANEC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EUROPEAN CONSUMERS</a:t>
            </a:r>
          </a:p>
        </p:txBody>
      </p:sp>
      <p:cxnSp>
        <p:nvCxnSpPr>
          <p:cNvPr id="10" name="Conector reto 9"/>
          <p:cNvCxnSpPr/>
          <p:nvPr/>
        </p:nvCxnSpPr>
        <p:spPr bwMode="auto">
          <a:xfrm>
            <a:off x="272480" y="1988840"/>
            <a:ext cx="45365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CaixaDeTexto 11"/>
          <p:cNvSpPr txBox="1"/>
          <p:nvPr/>
        </p:nvSpPr>
        <p:spPr>
          <a:xfrm>
            <a:off x="243904" y="4581128"/>
            <a:ext cx="3280336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GREENPEACE</a:t>
            </a:r>
            <a:endParaRPr lang="pt-B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EARTH INNOVATION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IPAM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TNC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IMAFLORA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WWF BRASIL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CONSERVATION INTERNATIONAL</a:t>
            </a:r>
          </a:p>
        </p:txBody>
      </p:sp>
      <p:cxnSp>
        <p:nvCxnSpPr>
          <p:cNvPr id="13" name="Conector reto 12"/>
          <p:cNvCxnSpPr/>
          <p:nvPr/>
        </p:nvCxnSpPr>
        <p:spPr bwMode="auto">
          <a:xfrm>
            <a:off x="315913" y="4581128"/>
            <a:ext cx="2376264" cy="11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ector reto 15"/>
          <p:cNvCxnSpPr/>
          <p:nvPr/>
        </p:nvCxnSpPr>
        <p:spPr bwMode="auto">
          <a:xfrm>
            <a:off x="7204298" y="4581128"/>
            <a:ext cx="2160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CaixaDeTexto 16"/>
          <p:cNvSpPr txBox="1"/>
          <p:nvPr/>
        </p:nvSpPr>
        <p:spPr>
          <a:xfrm>
            <a:off x="7113240" y="4581128"/>
            <a:ext cx="2745829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MINISTRY OF THE ENVIRONMENT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BANK OF BRAZIL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ENVIRONMENTAL SECRETARIATS OF MATO GROSSO AND PARÁ STATES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dirty="0" smtClean="0"/>
              <a:t>NATIONAL SPACE RESEARCH INSTITUTE</a:t>
            </a:r>
          </a:p>
        </p:txBody>
      </p:sp>
      <p:sp>
        <p:nvSpPr>
          <p:cNvPr id="20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06971" y="275728"/>
            <a:ext cx="8362453" cy="668592"/>
          </a:xfrm>
        </p:spPr>
        <p:txBody>
          <a:bodyPr/>
          <a:lstStyle/>
          <a:p>
            <a:pPr algn="ctr"/>
            <a:r>
              <a:rPr lang="pt-BR" sz="2400" dirty="0" smtClean="0">
                <a:solidFill>
                  <a:srgbClr val="0B7317"/>
                </a:solidFill>
              </a:rPr>
              <a:t>SOY MORATORIUM -  MEMBERS OF THE GTS</a:t>
            </a:r>
            <a:endParaRPr lang="pt-BR" sz="2400" dirty="0">
              <a:solidFill>
                <a:srgbClr val="0B7317"/>
              </a:solidFill>
            </a:endParaRPr>
          </a:p>
        </p:txBody>
      </p:sp>
      <p:pic>
        <p:nvPicPr>
          <p:cNvPr id="11" name="Picture 2" descr="Logo GT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43" y="23562"/>
            <a:ext cx="1883063" cy="186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54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988840"/>
            <a:ext cx="8561838" cy="437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97773" y="260648"/>
            <a:ext cx="8201852" cy="50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18000" rIns="18000" anchor="ctr"/>
          <a:lstStyle/>
          <a:p>
            <a:pPr marL="342900" indent="-342900">
              <a:spcBef>
                <a:spcPct val="40000"/>
              </a:spcBef>
              <a:buSzPct val="125000"/>
            </a:pPr>
            <a:r>
              <a:rPr lang="pt-BR" dirty="0" err="1" smtClean="0"/>
              <a:t>Brazilian</a:t>
            </a:r>
            <a:r>
              <a:rPr lang="pt-BR" dirty="0" smtClean="0"/>
              <a:t> </a:t>
            </a:r>
            <a:r>
              <a:rPr lang="pt-BR" dirty="0" err="1" smtClean="0"/>
              <a:t>Association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Vegetable</a:t>
            </a:r>
            <a:r>
              <a:rPr lang="pt-BR" dirty="0" smtClean="0"/>
              <a:t> </a:t>
            </a:r>
            <a:r>
              <a:rPr lang="pt-BR" dirty="0" err="1" smtClean="0"/>
              <a:t>Oil</a:t>
            </a:r>
            <a:r>
              <a:rPr lang="pt-BR" dirty="0" smtClean="0"/>
              <a:t> Industries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24808" y="1340768"/>
            <a:ext cx="2952328" cy="46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MEMBERS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407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Y:\16 - Sustentabilidade\Moratória da soja\2008-2009\Arquivos finais\Mato Grosso\Fotos\ID 256\prodes2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10" y="2607575"/>
            <a:ext cx="417393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 descr="Y:\16 - Sustentabilidade\Moratória da soja\2008-2009\Arquivos finais\Mato Grosso\Fotos\ID 256\prodes200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5988" y="2607575"/>
            <a:ext cx="4249606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15"/>
          <p:cNvSpPr txBox="1">
            <a:spLocks noChangeArrowheads="1"/>
          </p:cNvSpPr>
          <p:nvPr/>
        </p:nvSpPr>
        <p:spPr bwMode="auto">
          <a:xfrm>
            <a:off x="746080" y="5949281"/>
            <a:ext cx="3510094" cy="404663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>
                <a:latin typeface="+mj-lt"/>
              </a:rPr>
              <a:t>PRODES </a:t>
            </a:r>
            <a:r>
              <a:rPr lang="pt-BR" sz="2000" b="1" dirty="0" smtClean="0">
                <a:latin typeface="+mj-lt"/>
              </a:rPr>
              <a:t>2014</a:t>
            </a:r>
            <a:endParaRPr lang="pt-BR" sz="2000" b="1" dirty="0">
              <a:latin typeface="+mj-lt"/>
            </a:endParaRPr>
          </a:p>
        </p:txBody>
      </p:sp>
      <p:sp>
        <p:nvSpPr>
          <p:cNvPr id="10" name="CaixaDeTexto 16"/>
          <p:cNvSpPr txBox="1">
            <a:spLocks noChangeArrowheads="1"/>
          </p:cNvSpPr>
          <p:nvPr/>
        </p:nvSpPr>
        <p:spPr bwMode="auto">
          <a:xfrm>
            <a:off x="5496534" y="5949281"/>
            <a:ext cx="3590925" cy="404663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>
                <a:latin typeface="+mj-lt"/>
              </a:rPr>
              <a:t>PRODES </a:t>
            </a:r>
            <a:r>
              <a:rPr lang="pt-BR" sz="2000" b="1" dirty="0" smtClean="0">
                <a:latin typeface="+mj-lt"/>
              </a:rPr>
              <a:t>2015</a:t>
            </a:r>
            <a:endParaRPr lang="pt-BR" sz="2000" b="1" dirty="0">
              <a:latin typeface="+mj-lt"/>
            </a:endParaRPr>
          </a:p>
        </p:txBody>
      </p:sp>
      <p:pic>
        <p:nvPicPr>
          <p:cNvPr id="13" name="Picture 4" descr="EOS_AM1_sca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3114921">
            <a:off x="8588312" y="1947909"/>
            <a:ext cx="1454562" cy="120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5227" y="116632"/>
            <a:ext cx="1030156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2" name="AutoShape 5"/>
          <p:cNvSpPr>
            <a:spLocks noChangeArrowheads="1"/>
          </p:cNvSpPr>
          <p:nvPr/>
        </p:nvSpPr>
        <p:spPr bwMode="auto">
          <a:xfrm rot="2929584">
            <a:off x="7793731" y="2430269"/>
            <a:ext cx="811742" cy="2576512"/>
          </a:xfrm>
          <a:prstGeom prst="triangle">
            <a:avLst>
              <a:gd name="adj" fmla="val 100000"/>
            </a:avLst>
          </a:prstGeom>
          <a:solidFill>
            <a:schemeClr val="bg2">
              <a:alpha val="74901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 sz="2400">
              <a:latin typeface="Times New Roman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126311" y="188640"/>
            <a:ext cx="772200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7" tIns="45713" rIns="91427" bIns="45713"/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dirty="0">
                <a:solidFill>
                  <a:srgbClr val="0B7317"/>
                </a:solidFill>
              </a:rPr>
              <a:t>SOY MORATORIUM </a:t>
            </a:r>
            <a:r>
              <a:rPr lang="pt-BR" dirty="0" smtClean="0">
                <a:solidFill>
                  <a:srgbClr val="0B7317"/>
                </a:solidFill>
              </a:rPr>
              <a:t>- </a:t>
            </a:r>
            <a:r>
              <a:rPr lang="pt-BR" sz="2400" b="1" dirty="0" smtClean="0">
                <a:solidFill>
                  <a:srgbClr val="006600"/>
                </a:solidFill>
                <a:latin typeface="+mn-lt"/>
              </a:rPr>
              <a:t>SATELLITE IDENTIFICATION</a:t>
            </a:r>
            <a:endParaRPr lang="pt-BR" sz="2400" b="1" dirty="0">
              <a:solidFill>
                <a:srgbClr val="006600"/>
              </a:solidFill>
              <a:latin typeface="+mn-lt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442611" y="1462762"/>
            <a:ext cx="6474720" cy="742103"/>
          </a:xfrm>
          <a:prstGeom prst="rect">
            <a:avLst/>
          </a:prstGeom>
          <a:solidFill>
            <a:srgbClr val="FFFF00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14288"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000" dirty="0" err="1" smtClean="0">
                <a:latin typeface="+mj-lt"/>
                <a:cs typeface="Times New Roman" pitchFamily="18" charset="0"/>
              </a:rPr>
              <a:t>Landsat</a:t>
            </a:r>
            <a:r>
              <a:rPr lang="pt-BR" sz="2000" dirty="0" smtClean="0">
                <a:latin typeface="+mj-lt"/>
                <a:cs typeface="Times New Roman" pitchFamily="18" charset="0"/>
              </a:rPr>
              <a:t> 7 </a:t>
            </a:r>
            <a:r>
              <a:rPr lang="pt-BR" sz="2000" dirty="0" err="1" smtClean="0">
                <a:latin typeface="+mj-lt"/>
                <a:cs typeface="Times New Roman" pitchFamily="18" charset="0"/>
              </a:rPr>
              <a:t>Satellite</a:t>
            </a:r>
            <a:r>
              <a:rPr lang="pt-BR" sz="2000" dirty="0" smtClean="0">
                <a:latin typeface="+mj-lt"/>
                <a:cs typeface="Times New Roman" pitchFamily="18" charset="0"/>
              </a:rPr>
              <a:t> </a:t>
            </a:r>
            <a:r>
              <a:rPr lang="pt-BR" sz="2000" dirty="0" err="1" smtClean="0">
                <a:latin typeface="+mj-lt"/>
                <a:cs typeface="Times New Roman" pitchFamily="18" charset="0"/>
              </a:rPr>
              <a:t>Image</a:t>
            </a:r>
            <a:r>
              <a:rPr lang="pt-BR" sz="2000" dirty="0" smtClean="0">
                <a:latin typeface="+mj-lt"/>
                <a:cs typeface="Times New Roman" pitchFamily="18" charset="0"/>
              </a:rPr>
              <a:t> </a:t>
            </a:r>
            <a:r>
              <a:rPr lang="pt-BR" sz="2000" dirty="0" err="1" smtClean="0">
                <a:latin typeface="+mj-lt"/>
                <a:cs typeface="Times New Roman" pitchFamily="18" charset="0"/>
              </a:rPr>
              <a:t>Identifies</a:t>
            </a:r>
            <a:r>
              <a:rPr lang="pt-BR" sz="2000" dirty="0" smtClean="0">
                <a:latin typeface="+mj-lt"/>
                <a:cs typeface="Times New Roman" pitchFamily="18" charset="0"/>
              </a:rPr>
              <a:t> </a:t>
            </a:r>
            <a:r>
              <a:rPr lang="pt-BR" sz="2000" dirty="0" err="1" smtClean="0">
                <a:latin typeface="+mj-lt"/>
                <a:cs typeface="Times New Roman" pitchFamily="18" charset="0"/>
              </a:rPr>
              <a:t>Deforestation</a:t>
            </a:r>
            <a:endParaRPr lang="pt-BR" sz="2000" dirty="0" smtClean="0">
              <a:latin typeface="+mj-lt"/>
              <a:cs typeface="Times New Roman" pitchFamily="18" charset="0"/>
            </a:endParaRPr>
          </a:p>
        </p:txBody>
      </p:sp>
      <p:pic>
        <p:nvPicPr>
          <p:cNvPr id="11" name="Picture 2" descr="Logo GT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23562"/>
            <a:ext cx="1306998" cy="129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04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65" y="1556792"/>
            <a:ext cx="2736304" cy="215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731462" y="38515"/>
            <a:ext cx="7401272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14288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dirty="0" smtClean="0">
                <a:solidFill>
                  <a:srgbClr val="119F22"/>
                </a:solidFill>
              </a:rPr>
              <a:t>SOY MORATORIUM - AERIAL PHOTOS I</a:t>
            </a:r>
            <a:r>
              <a:rPr lang="pt-BR" dirty="0" smtClean="0">
                <a:solidFill>
                  <a:srgbClr val="119F22"/>
                </a:solidFill>
                <a:cs typeface="Times New Roman" pitchFamily="18" charset="0"/>
              </a:rPr>
              <a:t>DENTIFIES DEFORESTATION</a:t>
            </a:r>
            <a:endParaRPr lang="pt-BR" dirty="0">
              <a:solidFill>
                <a:srgbClr val="119F22"/>
              </a:solidFill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552" y="1585192"/>
            <a:ext cx="2664296" cy="21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6" y="1613592"/>
            <a:ext cx="2664297" cy="21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9" y="4246697"/>
            <a:ext cx="2783870" cy="2195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978" y="4246697"/>
            <a:ext cx="2783870" cy="2195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09" y="4246697"/>
            <a:ext cx="2916450" cy="2195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Logo G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23562"/>
            <a:ext cx="1306998" cy="129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177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12" name="Rectangle 16"/>
          <p:cNvSpPr>
            <a:spLocks noChangeArrowheads="1"/>
          </p:cNvSpPr>
          <p:nvPr/>
        </p:nvSpPr>
        <p:spPr bwMode="auto">
          <a:xfrm>
            <a:off x="3783543" y="1916116"/>
            <a:ext cx="5788819" cy="11172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Aft>
                <a:spcPts val="600"/>
              </a:spcAft>
              <a:defRPr/>
            </a:pPr>
            <a:endParaRPr lang="pt-BR" sz="2800" b="1" dirty="0">
              <a:solidFill>
                <a:srgbClr val="FFCC00"/>
              </a:solidFill>
              <a:latin typeface="+mn-lt"/>
            </a:endParaRPr>
          </a:p>
          <a:p>
            <a:pPr>
              <a:spcAft>
                <a:spcPts val="600"/>
              </a:spcAft>
              <a:defRPr/>
            </a:pPr>
            <a:endParaRPr lang="pt-BR" sz="2800" b="1" dirty="0">
              <a:solidFill>
                <a:srgbClr val="FFCC00"/>
              </a:solidFill>
              <a:latin typeface="+mn-lt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28497" y="188728"/>
            <a:ext cx="772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400" b="1" cap="all" dirty="0" smtClean="0">
                <a:solidFill>
                  <a:srgbClr val="006600"/>
                </a:solidFill>
                <a:latin typeface="+mj-lt"/>
              </a:rPr>
              <a:t>RECOGNITION BY INTERNATIONAL CLIENTS</a:t>
            </a:r>
            <a:endParaRPr lang="pt-BR" sz="2400" b="1" cap="all" dirty="0">
              <a:solidFill>
                <a:srgbClr val="006600"/>
              </a:solidFill>
              <a:latin typeface="+mj-lt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237253" y="1551271"/>
            <a:ext cx="9283435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 eaLnBrk="0" hangingPunct="0"/>
            <a:r>
              <a:rPr lang="en-US" sz="2000" smtClean="0">
                <a:latin typeface="Arial" charset="0"/>
                <a:ea typeface="Calibri" pitchFamily="34" charset="0"/>
                <a:cs typeface="Times New Roman" pitchFamily="18" charset="0"/>
              </a:rPr>
              <a:t>The </a:t>
            </a:r>
            <a:r>
              <a:rPr lang="en-US" sz="2000" i="1" dirty="0">
                <a:latin typeface="Arial" charset="0"/>
                <a:ea typeface="Calibri" pitchFamily="34" charset="0"/>
                <a:cs typeface="Times New Roman" pitchFamily="18" charset="0"/>
              </a:rPr>
              <a:t>European Soy </a:t>
            </a:r>
            <a:r>
              <a:rPr lang="en-US" sz="2000" i="1">
                <a:latin typeface="Arial" charset="0"/>
                <a:ea typeface="Calibri" pitchFamily="34" charset="0"/>
                <a:cs typeface="Times New Roman" pitchFamily="18" charset="0"/>
              </a:rPr>
              <a:t>Customer </a:t>
            </a:r>
            <a:r>
              <a:rPr lang="en-US" sz="2000" i="1" smtClean="0">
                <a:latin typeface="Arial" charset="0"/>
                <a:ea typeface="Calibri" pitchFamily="34" charset="0"/>
                <a:cs typeface="Times New Roman" pitchFamily="18" charset="0"/>
              </a:rPr>
              <a:t>Group – </a:t>
            </a:r>
            <a:r>
              <a:rPr lang="en-US" sz="2000" b="1" smtClean="0">
                <a:latin typeface="Arial" charset="0"/>
                <a:ea typeface="Calibri" pitchFamily="34" charset="0"/>
                <a:cs typeface="Times New Roman" pitchFamily="18" charset="0"/>
              </a:rPr>
              <a:t>AHOLD, </a:t>
            </a:r>
            <a:r>
              <a:rPr lang="en-US" sz="2000" b="1" dirty="0">
                <a:latin typeface="Arial" charset="0"/>
                <a:ea typeface="Calibri" pitchFamily="34" charset="0"/>
                <a:cs typeface="Times New Roman" pitchFamily="18" charset="0"/>
              </a:rPr>
              <a:t>ASDA, Carrefour, Co-operative, Kraft, Marks &amp; Spencer, McDonald’s, </a:t>
            </a:r>
            <a:r>
              <a:rPr lang="en-US" sz="2000" b="1" dirty="0" err="1">
                <a:latin typeface="Arial" charset="0"/>
                <a:ea typeface="Calibri" pitchFamily="34" charset="0"/>
                <a:cs typeface="Times New Roman" pitchFamily="18" charset="0"/>
              </a:rPr>
              <a:t>Nutreco</a:t>
            </a:r>
            <a:r>
              <a:rPr lang="en-US" sz="2000" b="1" dirty="0">
                <a:latin typeface="Arial" charset="0"/>
                <a:ea typeface="Calibri" pitchFamily="34" charset="0"/>
                <a:cs typeface="Times New Roman" pitchFamily="18" charset="0"/>
              </a:rPr>
              <a:t>, Ritter-Sport, Sainsbury’s, Waitrose and </a:t>
            </a:r>
            <a:r>
              <a:rPr lang="en-US" sz="2000" b="1">
                <a:latin typeface="Arial" charset="0"/>
                <a:ea typeface="Calibri" pitchFamily="34" charset="0"/>
                <a:cs typeface="Times New Roman" pitchFamily="18" charset="0"/>
              </a:rPr>
              <a:t>Wal-Mart</a:t>
            </a:r>
            <a:r>
              <a:rPr lang="en-US" sz="2000">
                <a:latin typeface="Arial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smtClean="0">
                <a:latin typeface="Arial" charset="0"/>
                <a:ea typeface="Calibri" pitchFamily="34" charset="0"/>
                <a:cs typeface="Times New Roman" pitchFamily="18" charset="0"/>
              </a:rPr>
              <a:t>– applauds </a:t>
            </a:r>
            <a:r>
              <a:rPr lang="en-US" sz="2000" dirty="0">
                <a:latin typeface="Arial" charset="0"/>
                <a:ea typeface="Calibri" pitchFamily="34" charset="0"/>
                <a:cs typeface="Times New Roman" pitchFamily="18" charset="0"/>
              </a:rPr>
              <a:t>another year of positive </a:t>
            </a:r>
            <a:r>
              <a:rPr lang="en-US" sz="2000">
                <a:latin typeface="Arial" charset="0"/>
                <a:ea typeface="Calibri" pitchFamily="34" charset="0"/>
                <a:cs typeface="Times New Roman" pitchFamily="18" charset="0"/>
              </a:rPr>
              <a:t>progress </a:t>
            </a:r>
            <a:r>
              <a:rPr lang="en-US" sz="2000" smtClean="0">
                <a:latin typeface="Arial" charset="0"/>
                <a:ea typeface="Calibri" pitchFamily="34" charset="0"/>
                <a:cs typeface="Times New Roman" pitchFamily="18" charset="0"/>
              </a:rPr>
              <a:t>by </a:t>
            </a:r>
            <a:r>
              <a:rPr lang="en-US" sz="2000" dirty="0">
                <a:latin typeface="Arial" charset="0"/>
                <a:ea typeface="Calibri" pitchFamily="34" charset="0"/>
                <a:cs typeface="Times New Roman" pitchFamily="18" charset="0"/>
              </a:rPr>
              <a:t>the </a:t>
            </a:r>
            <a:r>
              <a:rPr lang="en-US" sz="2000">
                <a:latin typeface="Arial" charset="0"/>
                <a:ea typeface="Calibri" pitchFamily="34" charset="0"/>
                <a:cs typeface="Times New Roman" pitchFamily="18" charset="0"/>
              </a:rPr>
              <a:t>Soy </a:t>
            </a:r>
            <a:r>
              <a:rPr lang="en-US" sz="2000" smtClean="0">
                <a:latin typeface="Arial" charset="0"/>
                <a:ea typeface="Calibri" pitchFamily="34" charset="0"/>
                <a:cs typeface="Times New Roman" pitchFamily="18" charset="0"/>
              </a:rPr>
              <a:t>Task Force:</a:t>
            </a:r>
            <a:endParaRPr lang="en-US" sz="2000" dirty="0">
              <a:latin typeface="Arial" charset="0"/>
              <a:ea typeface="Calibri" pitchFamily="34" charset="0"/>
              <a:cs typeface="Times New Roman" pitchFamily="18" charset="0"/>
            </a:endParaRPr>
          </a:p>
          <a:p>
            <a:pPr algn="just" eaLnBrk="0" hangingPunct="0"/>
            <a:endParaRPr lang="en-US" sz="2000" dirty="0">
              <a:latin typeface="Arial" charset="0"/>
              <a:ea typeface="Calibri" pitchFamily="34" charset="0"/>
              <a:cs typeface="Times New Roman" pitchFamily="18" charset="0"/>
            </a:endParaRPr>
          </a:p>
          <a:p>
            <a:pPr algn="just" eaLnBrk="0" hangingPunct="0"/>
            <a:endParaRPr lang="en-US" sz="2000" dirty="0">
              <a:latin typeface="Arial" charset="0"/>
              <a:ea typeface="Calibri" pitchFamily="34" charset="0"/>
            </a:endParaRPr>
          </a:p>
          <a:p>
            <a:pPr algn="just" eaLnBrk="0" hangingPunct="0"/>
            <a:r>
              <a:rPr lang="en-US" sz="2000" i="1" dirty="0">
                <a:latin typeface="Arial" charset="0"/>
                <a:ea typeface="Calibri" pitchFamily="34" charset="0"/>
                <a:cs typeface="Times New Roman" pitchFamily="18" charset="0"/>
              </a:rPr>
              <a:t>“We see </a:t>
            </a:r>
            <a:r>
              <a:rPr lang="en-US" sz="2000" i="1">
                <a:latin typeface="Arial" charset="0"/>
                <a:ea typeface="Calibri" pitchFamily="34" charset="0"/>
                <a:cs typeface="Times New Roman" pitchFamily="18" charset="0"/>
              </a:rPr>
              <a:t>the </a:t>
            </a:r>
            <a:r>
              <a:rPr lang="en-US" sz="2000" i="1" smtClean="0">
                <a:latin typeface="Arial" charset="0"/>
                <a:ea typeface="Calibri" pitchFamily="34" charset="0"/>
                <a:cs typeface="Times New Roman" pitchFamily="18" charset="0"/>
              </a:rPr>
              <a:t>Moratorium </a:t>
            </a:r>
            <a:r>
              <a:rPr lang="en-US" sz="2000" i="1" dirty="0">
                <a:latin typeface="Arial" charset="0"/>
                <a:ea typeface="Calibri" pitchFamily="34" charset="0"/>
                <a:cs typeface="Times New Roman" pitchFamily="18" charset="0"/>
              </a:rPr>
              <a:t>as a powerful and essential tool to enable all of us to achieve our ultimate goal of sustainable </a:t>
            </a:r>
            <a:r>
              <a:rPr lang="en-US" sz="2000" i="1">
                <a:latin typeface="Arial" charset="0"/>
                <a:ea typeface="Calibri" pitchFamily="34" charset="0"/>
                <a:cs typeface="Times New Roman" pitchFamily="18" charset="0"/>
              </a:rPr>
              <a:t>sourcing</a:t>
            </a:r>
            <a:r>
              <a:rPr lang="en-US" sz="2000" i="1" smtClean="0">
                <a:latin typeface="Arial" charset="0"/>
                <a:ea typeface="Calibri" pitchFamily="34" charset="0"/>
                <a:cs typeface="Times New Roman" pitchFamily="18" charset="0"/>
              </a:rPr>
              <a:t>.  </a:t>
            </a:r>
            <a:r>
              <a:rPr lang="en-US" sz="2000" i="1" dirty="0">
                <a:latin typeface="Arial" charset="0"/>
                <a:ea typeface="Calibri" pitchFamily="34" charset="0"/>
                <a:cs typeface="Times New Roman" pitchFamily="18" charset="0"/>
              </a:rPr>
              <a:t>We encourage other companies and other sectors to engage in similar efforts to ensure that the Amazon is not cleared for the production of </a:t>
            </a:r>
            <a:r>
              <a:rPr lang="en-US" sz="2000" i="1">
                <a:latin typeface="Arial" charset="0"/>
                <a:ea typeface="Calibri" pitchFamily="34" charset="0"/>
                <a:cs typeface="Times New Roman" pitchFamily="18" charset="0"/>
              </a:rPr>
              <a:t>any </a:t>
            </a:r>
            <a:r>
              <a:rPr lang="en-US" sz="2000" i="1" smtClean="0">
                <a:latin typeface="Arial" charset="0"/>
                <a:ea typeface="Calibri" pitchFamily="34" charset="0"/>
                <a:cs typeface="Times New Roman" pitchFamily="18" charset="0"/>
              </a:rPr>
              <a:t>commodity.  </a:t>
            </a:r>
            <a:r>
              <a:rPr lang="en-US" sz="2000" i="1" dirty="0">
                <a:latin typeface="Arial" charset="0"/>
                <a:ea typeface="Calibri" pitchFamily="34" charset="0"/>
                <a:cs typeface="Times New Roman" pitchFamily="18" charset="0"/>
              </a:rPr>
              <a:t>In particular, we would like to acknowledge the further improvement of the mapping and monitoring system, now supported by the involvement of National Institute of Space Research (INPE) </a:t>
            </a:r>
            <a:r>
              <a:rPr lang="en-US" sz="2000" i="1">
                <a:latin typeface="Arial" charset="0"/>
                <a:ea typeface="Calibri" pitchFamily="34" charset="0"/>
                <a:cs typeface="Times New Roman" pitchFamily="18" charset="0"/>
              </a:rPr>
              <a:t>in </a:t>
            </a:r>
            <a:r>
              <a:rPr lang="en-US" sz="2000" i="1" smtClean="0">
                <a:latin typeface="Arial" charset="0"/>
                <a:ea typeface="Calibri" pitchFamily="34" charset="0"/>
                <a:cs typeface="Times New Roman" pitchFamily="18" charset="0"/>
              </a:rPr>
              <a:t>Brazil.”</a:t>
            </a:r>
            <a:endParaRPr lang="en-US" sz="2000" i="1" dirty="0">
              <a:latin typeface="Arial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5" name="Picture 2" descr="Logo G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23562"/>
            <a:ext cx="1306998" cy="129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8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8139" y="1484784"/>
            <a:ext cx="9610743" cy="1500187"/>
          </a:xfrm>
        </p:spPr>
        <p:txBody>
          <a:bodyPr/>
          <a:lstStyle/>
          <a:p>
            <a:pPr algn="just"/>
            <a:endParaRPr lang="pt-BR" sz="2800" dirty="0" smtClean="0"/>
          </a:p>
          <a:p>
            <a:pPr algn="just"/>
            <a:endParaRPr lang="pt-BR" sz="2800" dirty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r>
              <a:rPr lang="pt-BR" sz="2800" dirty="0" smtClean="0"/>
              <a:t>3,6 milhões de ha de soja livres de desmatamento</a:t>
            </a:r>
          </a:p>
          <a:p>
            <a:pPr algn="just"/>
            <a:r>
              <a:rPr lang="pt-BR" sz="2800" dirty="0" smtClean="0"/>
              <a:t>10,8 milhões de toneladas de soja sustentável produzidas no Bioma Amazônia</a:t>
            </a:r>
            <a:endParaRPr lang="pt-BR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95" y="3518959"/>
            <a:ext cx="2131758" cy="3081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49" y="3576145"/>
            <a:ext cx="2191498" cy="3054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6" y="3530034"/>
            <a:ext cx="2189229" cy="310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321165" y="312231"/>
            <a:ext cx="4804199" cy="467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600"/>
              </a:spcAft>
              <a:defRPr/>
            </a:pPr>
            <a:r>
              <a:rPr lang="pt-BR" cap="all" dirty="0">
                <a:solidFill>
                  <a:srgbClr val="006600"/>
                </a:solidFill>
              </a:rPr>
              <a:t>SOY </a:t>
            </a:r>
            <a:r>
              <a:rPr lang="pt-BR" cap="all" dirty="0" smtClean="0">
                <a:solidFill>
                  <a:srgbClr val="006600"/>
                </a:solidFill>
              </a:rPr>
              <a:t>MORATORIUM (2006-2015)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9" y="3518959"/>
            <a:ext cx="2196419" cy="3083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Logo G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23562"/>
            <a:ext cx="1306998" cy="129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9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5026" y="2357438"/>
            <a:ext cx="5460339" cy="128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0" y="0"/>
            <a:ext cx="9906000" cy="1214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6715126"/>
            <a:ext cx="9906000" cy="142875"/>
          </a:xfrm>
          <a:prstGeom prst="rect">
            <a:avLst/>
          </a:prstGeom>
          <a:solidFill>
            <a:srgbClr val="80C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"/>
            <a:ext cx="990600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Conector reto 10"/>
          <p:cNvCxnSpPr/>
          <p:nvPr/>
        </p:nvCxnSpPr>
        <p:spPr>
          <a:xfrm>
            <a:off x="0" y="6673850"/>
            <a:ext cx="9906000" cy="158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176051" y="4157663"/>
            <a:ext cx="7550464" cy="904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Economic</a:t>
            </a:r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Environmental </a:t>
            </a: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Social Management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Programme</a:t>
            </a:r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Brazilian</a:t>
            </a:r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Soybeans</a:t>
            </a:r>
            <a:endParaRPr lang="pt-BR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tângulo 1"/>
          <p:cNvSpPr/>
          <p:nvPr/>
        </p:nvSpPr>
        <p:spPr bwMode="auto">
          <a:xfrm>
            <a:off x="8726515" y="980728"/>
            <a:ext cx="907005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74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264258"/>
            <a:ext cx="9906000" cy="46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0B7317"/>
                </a:solidFill>
              </a:rPr>
              <a:t>MEMBERS</a:t>
            </a:r>
            <a:endParaRPr lang="pt-BR" dirty="0">
              <a:solidFill>
                <a:srgbClr val="0B7317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64" y="157153"/>
            <a:ext cx="3023133" cy="71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869961"/>
            <a:ext cx="5478805" cy="647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19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8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86"/>
          <a:stretch>
            <a:fillRect/>
          </a:stretch>
        </p:blipFill>
        <p:spPr bwMode="auto">
          <a:xfrm>
            <a:off x="70513" y="4351339"/>
            <a:ext cx="499083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7"/>
          <p:cNvSpPr txBox="1"/>
          <p:nvPr/>
        </p:nvSpPr>
        <p:spPr>
          <a:xfrm>
            <a:off x="0" y="1346226"/>
            <a:ext cx="9906000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Communications and </a:t>
            </a: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Good</a:t>
            </a:r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Relationships</a:t>
            </a:r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Producers</a:t>
            </a:r>
            <a:endParaRPr lang="pt-BR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44" name="Retângulo 2"/>
          <p:cNvSpPr>
            <a:spLocks noChangeArrowheads="1"/>
          </p:cNvSpPr>
          <p:nvPr/>
        </p:nvSpPr>
        <p:spPr bwMode="auto">
          <a:xfrm>
            <a:off x="0" y="281414"/>
            <a:ext cx="9906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pt-BR" altLang="pt-BR" b="1" dirty="0" smtClean="0">
                <a:solidFill>
                  <a:srgbClr val="0B7317"/>
                </a:solidFill>
              </a:rPr>
              <a:t>HOW DO WE GET GREAT RESULTS?</a:t>
            </a:r>
            <a:endParaRPr lang="pt-BR" altLang="pt-BR" b="1" dirty="0">
              <a:solidFill>
                <a:srgbClr val="0B7317"/>
              </a:solidFill>
            </a:endParaRPr>
          </a:p>
        </p:txBody>
      </p:sp>
      <p:pic>
        <p:nvPicPr>
          <p:cNvPr id="10245" name="Picture 2" descr="http://cdn.mundodastribos.com/520233-fatura-de-celular-podera-ser-enviada-por-sms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5"/>
          <a:stretch>
            <a:fillRect/>
          </a:stretch>
        </p:blipFill>
        <p:spPr bwMode="auto">
          <a:xfrm>
            <a:off x="7682311" y="4653136"/>
            <a:ext cx="2072348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7" t="26306" r="30551" b="15858"/>
          <a:stretch>
            <a:fillRect/>
          </a:stretch>
        </p:blipFill>
        <p:spPr bwMode="auto">
          <a:xfrm>
            <a:off x="5099421" y="4966494"/>
            <a:ext cx="2368153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5" t="18469" r="31715" b="8209"/>
          <a:stretch>
            <a:fillRect/>
          </a:stretch>
        </p:blipFill>
        <p:spPr bwMode="auto">
          <a:xfrm>
            <a:off x="5028910" y="2201182"/>
            <a:ext cx="2509177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6" descr="http://www.negotiationlawblog.com/uploads/image/email(2)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5" r="11385" b="22385"/>
          <a:stretch>
            <a:fillRect/>
          </a:stretch>
        </p:blipFill>
        <p:spPr bwMode="auto">
          <a:xfrm>
            <a:off x="8010789" y="2241674"/>
            <a:ext cx="1719792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8" descr="http://laurelpapworth.com/wp-content/uploads/2009/03/facebook_twitt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698" y="3717032"/>
            <a:ext cx="1405069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9" t="14552" r="17448" b="9142"/>
          <a:stretch>
            <a:fillRect/>
          </a:stretch>
        </p:blipFill>
        <p:spPr bwMode="auto">
          <a:xfrm>
            <a:off x="704528" y="2170546"/>
            <a:ext cx="3456384" cy="204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61312" y="6237312"/>
            <a:ext cx="1986189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0513" y="30782"/>
            <a:ext cx="2125937" cy="50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569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/>
          </a:blip>
          <a:srcRect/>
          <a:stretch/>
        </p:blipFill>
        <p:spPr bwMode="auto">
          <a:xfrm>
            <a:off x="171386" y="3093893"/>
            <a:ext cx="5618328" cy="345638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/>
        </p:spPr>
      </p:pic>
      <p:sp>
        <p:nvSpPr>
          <p:cNvPr id="11267" name="CaixaDeTexto 7"/>
          <p:cNvSpPr txBox="1">
            <a:spLocks noChangeArrowheads="1"/>
          </p:cNvSpPr>
          <p:nvPr/>
        </p:nvSpPr>
        <p:spPr bwMode="auto">
          <a:xfrm>
            <a:off x="584729" y="1628776"/>
            <a:ext cx="873654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>
              <a:buFontTx/>
              <a:buAutoNum type="arabicPeriod"/>
            </a:pPr>
            <a:endParaRPr lang="en-US" altLang="pt-BR" sz="2000"/>
          </a:p>
          <a:p>
            <a:pPr algn="just" eaLnBrk="1" hangingPunct="1">
              <a:buFontTx/>
              <a:buAutoNum type="arabicPeriod"/>
            </a:pPr>
            <a:endParaRPr lang="pt-BR" altLang="pt-BR" sz="2000"/>
          </a:p>
        </p:txBody>
      </p:sp>
      <p:sp>
        <p:nvSpPr>
          <p:cNvPr id="3" name="CaixaDeTexto 2"/>
          <p:cNvSpPr txBox="1"/>
          <p:nvPr/>
        </p:nvSpPr>
        <p:spPr>
          <a:xfrm>
            <a:off x="5866817" y="3644900"/>
            <a:ext cx="3906967" cy="1785104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>
            <a:defPPr>
              <a:defRPr lang="pt-BR"/>
            </a:defPPr>
            <a:lvl1pPr algn="ctr">
              <a:defRPr sz="2000" b="1" i="1"/>
            </a:lvl1pPr>
          </a:lstStyle>
          <a:p>
            <a:pPr>
              <a:defRPr/>
            </a:pPr>
            <a:r>
              <a:rPr lang="pt-BR" dirty="0" smtClean="0"/>
              <a:t>28 </a:t>
            </a:r>
            <a:r>
              <a:rPr lang="pt-BR" dirty="0" err="1" smtClean="0"/>
              <a:t>Nuclei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Producers</a:t>
            </a:r>
            <a:endParaRPr lang="pt-BR" dirty="0" smtClean="0"/>
          </a:p>
          <a:p>
            <a:pPr>
              <a:defRPr/>
            </a:pPr>
            <a:endParaRPr lang="pt-BR" dirty="0" smtClean="0"/>
          </a:p>
          <a:p>
            <a:pPr>
              <a:defRPr/>
            </a:pPr>
            <a:r>
              <a:rPr lang="en-US" dirty="0" smtClean="0"/>
              <a:t>40 Rural Trade Unions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pt-BR" dirty="0" smtClean="0"/>
              <a:t>6 Field </a:t>
            </a:r>
            <a:r>
              <a:rPr lang="pt-BR" dirty="0" err="1" smtClean="0"/>
              <a:t>Teams</a:t>
            </a:r>
            <a:r>
              <a:rPr lang="pt-BR" dirty="0" smtClean="0"/>
              <a:t> – 32 </a:t>
            </a:r>
            <a:r>
              <a:rPr lang="pt-BR" dirty="0" err="1" smtClean="0"/>
              <a:t>agronomist</a:t>
            </a:r>
            <a:endParaRPr lang="pt-BR" dirty="0"/>
          </a:p>
        </p:txBody>
      </p:sp>
      <p:sp>
        <p:nvSpPr>
          <p:cNvPr id="16" name="CaixaDeTexto 7"/>
          <p:cNvSpPr txBox="1"/>
          <p:nvPr/>
        </p:nvSpPr>
        <p:spPr>
          <a:xfrm>
            <a:off x="131019" y="1251454"/>
            <a:ext cx="9592998" cy="18866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2011 –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States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of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Mato Grosso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2013 –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State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of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Mato Grosso do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Sul</a:t>
            </a: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2014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–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States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of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Minas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Gerais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and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Bahia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defRPr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270" name="Retângulo 2"/>
          <p:cNvSpPr>
            <a:spLocks noChangeArrowheads="1"/>
          </p:cNvSpPr>
          <p:nvPr/>
        </p:nvSpPr>
        <p:spPr bwMode="auto">
          <a:xfrm>
            <a:off x="488504" y="298774"/>
            <a:ext cx="9906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pt-BR" altLang="pt-BR" b="1" dirty="0" smtClean="0">
                <a:solidFill>
                  <a:srgbClr val="0B7317"/>
                </a:solidFill>
              </a:rPr>
              <a:t>HOW ARE WE GETTING GREAT RESULTS?</a:t>
            </a:r>
            <a:endParaRPr lang="pt-BR" altLang="pt-BR" b="1" dirty="0">
              <a:solidFill>
                <a:srgbClr val="0B7317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1312" y="6237312"/>
            <a:ext cx="1986189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13" y="30782"/>
            <a:ext cx="2125937" cy="50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492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E:\eventos referncia\SDC103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236" y="2267064"/>
            <a:ext cx="2880651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 descr="E:\eventos referncia\alto taquar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648" y="2245631"/>
            <a:ext cx="2808420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37" y="2239529"/>
            <a:ext cx="23939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CaixaDeTexto 7"/>
          <p:cNvSpPr txBox="1">
            <a:spLocks noChangeArrowheads="1"/>
          </p:cNvSpPr>
          <p:nvPr/>
        </p:nvSpPr>
        <p:spPr bwMode="auto">
          <a:xfrm>
            <a:off x="584729" y="1628776"/>
            <a:ext cx="873654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>
              <a:buFontTx/>
              <a:buAutoNum type="arabicPeriod"/>
            </a:pPr>
            <a:endParaRPr lang="en-US" altLang="pt-BR" sz="2000"/>
          </a:p>
          <a:p>
            <a:pPr algn="just" eaLnBrk="1" hangingPunct="1">
              <a:buFontTx/>
              <a:buAutoNum type="arabicPeriod"/>
            </a:pPr>
            <a:endParaRPr lang="pt-BR" altLang="pt-BR" sz="2000"/>
          </a:p>
        </p:txBody>
      </p:sp>
      <p:sp>
        <p:nvSpPr>
          <p:cNvPr id="16" name="CaixaDeTexto 7"/>
          <p:cNvSpPr txBox="1"/>
          <p:nvPr/>
        </p:nvSpPr>
        <p:spPr>
          <a:xfrm>
            <a:off x="599314" y="1106170"/>
            <a:ext cx="8314126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Capacity</a:t>
            </a:r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mobilizing</a:t>
            </a:r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rural </a:t>
            </a:r>
            <a:r>
              <a:rPr lang="pt-B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producers</a:t>
            </a:r>
            <a:endParaRPr lang="pt-BR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E:\eventos referncia\DSC0318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023" y="4709492"/>
            <a:ext cx="2823898" cy="181768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C:\Users\Eliezer\Pictures\Workshop 2011\Sorriso\SAM_074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0" y="4709492"/>
            <a:ext cx="2457583" cy="1865313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235" y="4653136"/>
            <a:ext cx="2880651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8" name="Retângulo 2"/>
          <p:cNvSpPr>
            <a:spLocks noChangeArrowheads="1"/>
          </p:cNvSpPr>
          <p:nvPr/>
        </p:nvSpPr>
        <p:spPr bwMode="auto">
          <a:xfrm>
            <a:off x="0" y="286614"/>
            <a:ext cx="9906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pt-BR" altLang="pt-BR" b="1" dirty="0" smtClean="0">
                <a:solidFill>
                  <a:srgbClr val="0B7317"/>
                </a:solidFill>
              </a:rPr>
              <a:t>HOW ARE WE GETTING GREAT RESULTS?</a:t>
            </a:r>
            <a:endParaRPr lang="pt-BR" altLang="pt-BR" b="1" dirty="0">
              <a:solidFill>
                <a:srgbClr val="0B7317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4337" y="1628776"/>
            <a:ext cx="1986189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1874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>
            <a:spLocks/>
          </p:cNvSpPr>
          <p:nvPr/>
        </p:nvSpPr>
        <p:spPr bwMode="auto">
          <a:xfrm>
            <a:off x="983646" y="93209"/>
            <a:ext cx="772200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pt-BR" sz="2400" b="1" dirty="0" smtClean="0">
                <a:solidFill>
                  <a:srgbClr val="006600"/>
                </a:solidFill>
              </a:rPr>
              <a:t>DIAS DE CAMPO E CURSOS</a:t>
            </a:r>
            <a:endParaRPr lang="pt-BR" sz="2400" b="1" dirty="0">
              <a:solidFill>
                <a:srgbClr val="006600"/>
              </a:solidFill>
            </a:endParaRPr>
          </a:p>
        </p:txBody>
      </p:sp>
      <p:pic>
        <p:nvPicPr>
          <p:cNvPr id="4100" name="Picture 4" descr="Y:\Sustentabilidade\Soja Plus\FOLDER\FOLDER 2013\fotos para Cartilha\foto 6 - dia de camp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48" y="4021384"/>
            <a:ext cx="3626644" cy="271998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Y:\Sustentabilidade\Soja Plus\FOLDER\FOLDER 2013\fotos para Cartilha\foto 3 - curso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775" y="3985406"/>
            <a:ext cx="3619884" cy="271491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78" y="1124744"/>
            <a:ext cx="3672721" cy="275262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646" y="1124744"/>
            <a:ext cx="3584222" cy="26621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513" y="30782"/>
            <a:ext cx="2125937" cy="50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545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-212635" y="181971"/>
            <a:ext cx="9358653" cy="15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pt-B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FORTE  CAMPANHAS  DE  DESVALORIZAÇÃO  DOS PRODUTOS  AGRÍCOLAS BRASILEIROS</a:t>
            </a:r>
            <a:endParaRPr lang="pt-BR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  <a:p>
            <a:pPr algn="ctr" eaLnBrk="0" hangingPunct="0">
              <a:spcBef>
                <a:spcPct val="50000"/>
              </a:spcBef>
              <a:defRPr/>
            </a:pPr>
            <a:endParaRPr lang="pt-BR" sz="800" b="1" dirty="0" smtClean="0">
              <a:solidFill>
                <a:srgbClr val="0B7317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B731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10 ANOS ATRÁS...</a:t>
            </a:r>
            <a:endParaRPr lang="pt-BR" sz="2400" b="1" dirty="0">
              <a:solidFill>
                <a:srgbClr val="0B7317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pic>
        <p:nvPicPr>
          <p:cNvPr id="11272" name="Picture 8" descr="http://respiraramazonia.files.wordpress.com/2010/02/comendo-a-amazoni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190" y="1932858"/>
            <a:ext cx="3365143" cy="453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88504" y="188640"/>
            <a:ext cx="7956376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9pPr>
          </a:lstStyle>
          <a:p>
            <a:endParaRPr lang="pt-BR" sz="2000" dirty="0" smtClean="0">
              <a:solidFill>
                <a:srgbClr val="006600"/>
              </a:solidFill>
            </a:endParaRPr>
          </a:p>
        </p:txBody>
      </p:sp>
      <p:pic>
        <p:nvPicPr>
          <p:cNvPr id="4098" name="Picture 2" descr="Greenpeace protesters unfurl a 2,500 metre square banner in an area of illegally cleared Amazon rainforest - the farmer's car is parked in the midd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239" y="3861048"/>
            <a:ext cx="3004939" cy="293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greenpeace.org.uk/files/images/forests/amazon/chicke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9" y="1916832"/>
            <a:ext cx="3129468" cy="451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reenpeace.org/belgium/Global/belgium/image/2006/4/campina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239" y="1556792"/>
            <a:ext cx="3004939" cy="21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524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364012" y="1379476"/>
            <a:ext cx="8736542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algn="just">
              <a:buFontTx/>
              <a:buAutoNum type="arabicPeriod"/>
              <a:defRPr/>
            </a:pPr>
            <a:endParaRPr lang="en-US" sz="2000" dirty="0" smtClean="0"/>
          </a:p>
          <a:p>
            <a:pPr marL="457200" indent="-457200" algn="just">
              <a:buFontTx/>
              <a:buAutoNum type="arabicPeriod"/>
              <a:defRPr/>
            </a:pPr>
            <a:endParaRPr lang="pt-BR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2344430" y="1280298"/>
            <a:ext cx="506716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2675" indent="-1082675" algn="just"/>
            <a:r>
              <a:rPr lang="pt-BR" dirty="0" err="1" smtClean="0"/>
              <a:t>Duration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Course</a:t>
            </a:r>
            <a:r>
              <a:rPr lang="pt-BR" dirty="0" smtClean="0"/>
              <a:t>: 16 hours</a:t>
            </a:r>
            <a:endParaRPr lang="pt-BR" dirty="0"/>
          </a:p>
        </p:txBody>
      </p:sp>
      <p:sp>
        <p:nvSpPr>
          <p:cNvPr id="3" name="Rectangle 2"/>
          <p:cNvSpPr/>
          <p:nvPr/>
        </p:nvSpPr>
        <p:spPr>
          <a:xfrm>
            <a:off x="2571582" y="2263489"/>
            <a:ext cx="2135521" cy="1107996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pt-BR" sz="2000" b="1" i="1" dirty="0" smtClean="0"/>
              <a:t>2012</a:t>
            </a:r>
          </a:p>
          <a:p>
            <a:pPr algn="ctr"/>
            <a:r>
              <a:rPr lang="pt-BR" sz="2000" b="1" i="1" dirty="0" smtClean="0"/>
              <a:t>24 </a:t>
            </a:r>
            <a:r>
              <a:rPr lang="pt-BR" sz="2000" b="1" i="1" dirty="0" err="1" smtClean="0"/>
              <a:t>courses</a:t>
            </a:r>
            <a:endParaRPr lang="pt-BR" sz="2000" b="1" i="1" dirty="0"/>
          </a:p>
          <a:p>
            <a:pPr algn="ctr"/>
            <a:r>
              <a:rPr lang="pt-BR" sz="2000" b="1" i="1" dirty="0" smtClean="0"/>
              <a:t>283 </a:t>
            </a:r>
            <a:r>
              <a:rPr lang="pt-BR" sz="2000" b="1" i="1" dirty="0" err="1" smtClean="0"/>
              <a:t>participants</a:t>
            </a:r>
            <a:endParaRPr lang="pt-BR" sz="2000" b="1" i="1" dirty="0"/>
          </a:p>
        </p:txBody>
      </p:sp>
      <p:sp>
        <p:nvSpPr>
          <p:cNvPr id="37" name="Rectangle 2"/>
          <p:cNvSpPr/>
          <p:nvPr/>
        </p:nvSpPr>
        <p:spPr>
          <a:xfrm>
            <a:off x="169576" y="2276872"/>
            <a:ext cx="2135521" cy="1107996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pt-BR" sz="2000" b="1" i="1" u="sng" dirty="0" smtClean="0"/>
              <a:t>2011</a:t>
            </a:r>
          </a:p>
          <a:p>
            <a:pPr algn="ctr"/>
            <a:r>
              <a:rPr lang="pt-BR" sz="2000" b="1" i="1" dirty="0" smtClean="0"/>
              <a:t>25 </a:t>
            </a:r>
            <a:r>
              <a:rPr lang="pt-BR" sz="2000" b="1" i="1" dirty="0" err="1" smtClean="0"/>
              <a:t>courses</a:t>
            </a:r>
            <a:endParaRPr lang="pt-BR" sz="2000" b="1" i="1" dirty="0"/>
          </a:p>
          <a:p>
            <a:pPr algn="ctr"/>
            <a:r>
              <a:rPr lang="pt-BR" sz="2000" b="1" i="1" dirty="0"/>
              <a:t>392 </a:t>
            </a:r>
            <a:r>
              <a:rPr lang="pt-BR" sz="2000" b="1" i="1" dirty="0" err="1" smtClean="0"/>
              <a:t>participants</a:t>
            </a:r>
            <a:endParaRPr lang="pt-BR" sz="2000" b="1" i="1" dirty="0"/>
          </a:p>
        </p:txBody>
      </p:sp>
      <p:sp>
        <p:nvSpPr>
          <p:cNvPr id="40" name="Rectangle 2"/>
          <p:cNvSpPr/>
          <p:nvPr/>
        </p:nvSpPr>
        <p:spPr>
          <a:xfrm>
            <a:off x="4966175" y="2263489"/>
            <a:ext cx="2135521" cy="1107996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pt-BR" sz="2000" b="1" i="1" dirty="0" smtClean="0"/>
              <a:t>2013</a:t>
            </a:r>
          </a:p>
          <a:p>
            <a:pPr algn="ctr"/>
            <a:r>
              <a:rPr lang="pt-BR" sz="2000" b="1" i="1" dirty="0" smtClean="0"/>
              <a:t>18 </a:t>
            </a:r>
            <a:r>
              <a:rPr lang="pt-BR" sz="2000" b="1" i="1" dirty="0" err="1" smtClean="0"/>
              <a:t>courses</a:t>
            </a:r>
            <a:endParaRPr lang="pt-BR" sz="2000" b="1" i="1" dirty="0"/>
          </a:p>
          <a:p>
            <a:pPr algn="ctr"/>
            <a:r>
              <a:rPr lang="pt-BR" sz="2000" b="1" i="1" dirty="0" smtClean="0"/>
              <a:t>213 </a:t>
            </a:r>
            <a:r>
              <a:rPr lang="pt-BR" sz="2000" b="1" i="1" dirty="0" err="1" smtClean="0"/>
              <a:t>participants</a:t>
            </a:r>
            <a:endParaRPr lang="pt-BR" sz="2000" b="1" i="1" dirty="0" smtClean="0"/>
          </a:p>
        </p:txBody>
      </p:sp>
      <p:sp>
        <p:nvSpPr>
          <p:cNvPr id="41" name="Rectangle 2"/>
          <p:cNvSpPr/>
          <p:nvPr/>
        </p:nvSpPr>
        <p:spPr>
          <a:xfrm>
            <a:off x="5321467" y="3789040"/>
            <a:ext cx="3833772" cy="1311128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b="1" i="1" dirty="0" smtClean="0">
                <a:solidFill>
                  <a:srgbClr val="FF0000"/>
                </a:solidFill>
              </a:rPr>
              <a:t>Total 1.579 </a:t>
            </a:r>
          </a:p>
          <a:p>
            <a:pPr algn="ctr"/>
            <a:r>
              <a:rPr lang="pt-BR" b="1" i="1" dirty="0" err="1" smtClean="0">
                <a:solidFill>
                  <a:srgbClr val="FF0000"/>
                </a:solidFill>
              </a:rPr>
              <a:t>participants</a:t>
            </a:r>
            <a:endParaRPr lang="pt-BR" b="1" i="1" dirty="0" smtClean="0">
              <a:solidFill>
                <a:srgbClr val="FF0000"/>
              </a:solidFill>
            </a:endParaRPr>
          </a:p>
          <a:p>
            <a:pPr algn="ctr"/>
            <a:r>
              <a:rPr lang="pt-BR" b="1" i="1" dirty="0" smtClean="0">
                <a:solidFill>
                  <a:srgbClr val="FF0000"/>
                </a:solidFill>
              </a:rPr>
              <a:t> </a:t>
            </a:r>
            <a:r>
              <a:rPr lang="pt-BR" b="1" i="1" dirty="0" err="1" smtClean="0">
                <a:solidFill>
                  <a:srgbClr val="FF0000"/>
                </a:solidFill>
              </a:rPr>
              <a:t>trained</a:t>
            </a:r>
            <a:endParaRPr lang="pt-BR" b="1" i="1" dirty="0">
              <a:solidFill>
                <a:srgbClr val="FF0000"/>
              </a:solidFill>
            </a:endParaRPr>
          </a:p>
        </p:txBody>
      </p:sp>
      <p:sp>
        <p:nvSpPr>
          <p:cNvPr id="42" name="Rectangle 2"/>
          <p:cNvSpPr/>
          <p:nvPr/>
        </p:nvSpPr>
        <p:spPr>
          <a:xfrm>
            <a:off x="7329264" y="2276872"/>
            <a:ext cx="2135521" cy="1107996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pt-BR" sz="2000" b="1" i="1" dirty="0" smtClean="0"/>
              <a:t>2014</a:t>
            </a:r>
          </a:p>
          <a:p>
            <a:pPr algn="ctr"/>
            <a:r>
              <a:rPr lang="pt-BR" sz="2000" b="1" i="1" dirty="0" smtClean="0"/>
              <a:t>18 </a:t>
            </a:r>
            <a:r>
              <a:rPr lang="pt-BR" sz="2000" b="1" i="1" dirty="0" err="1" smtClean="0"/>
              <a:t>courses</a:t>
            </a:r>
            <a:endParaRPr lang="pt-BR" sz="2000" b="1" i="1" dirty="0"/>
          </a:p>
          <a:p>
            <a:pPr algn="ctr"/>
            <a:r>
              <a:rPr lang="pt-BR" sz="2000" b="1" i="1" dirty="0" smtClean="0"/>
              <a:t>263 </a:t>
            </a:r>
            <a:r>
              <a:rPr lang="pt-BR" sz="2000" b="1" i="1" dirty="0" err="1" smtClean="0"/>
              <a:t>participants</a:t>
            </a:r>
            <a:endParaRPr lang="pt-BR" sz="2000" b="1" i="1" dirty="0" smtClean="0"/>
          </a:p>
        </p:txBody>
      </p:sp>
      <p:sp>
        <p:nvSpPr>
          <p:cNvPr id="44" name="Rectangle 2"/>
          <p:cNvSpPr/>
          <p:nvPr/>
        </p:nvSpPr>
        <p:spPr>
          <a:xfrm>
            <a:off x="157159" y="3789040"/>
            <a:ext cx="2135521" cy="1107996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pt-BR" sz="2000" b="1" i="1" dirty="0" smtClean="0"/>
              <a:t>2015</a:t>
            </a:r>
          </a:p>
          <a:p>
            <a:pPr algn="ctr"/>
            <a:r>
              <a:rPr lang="pt-BR" sz="2000" b="1" i="1" dirty="0" smtClean="0"/>
              <a:t>14 </a:t>
            </a:r>
            <a:r>
              <a:rPr lang="pt-BR" sz="2000" b="1" i="1" dirty="0" err="1" smtClean="0"/>
              <a:t>courses</a:t>
            </a:r>
            <a:endParaRPr lang="pt-BR" sz="2000" b="1" i="1" dirty="0"/>
          </a:p>
          <a:p>
            <a:pPr algn="ctr"/>
            <a:r>
              <a:rPr lang="pt-BR" sz="2000" b="1" i="1" dirty="0" smtClean="0"/>
              <a:t>178 </a:t>
            </a:r>
            <a:r>
              <a:rPr lang="pt-BR" sz="2000" b="1" i="1" dirty="0" err="1" smtClean="0"/>
              <a:t>participants</a:t>
            </a:r>
            <a:endParaRPr lang="pt-BR" sz="2000" b="1" i="1" dirty="0" smtClean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3" y="30782"/>
            <a:ext cx="2125937" cy="50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2"/>
          <p:cNvSpPr/>
          <p:nvPr/>
        </p:nvSpPr>
        <p:spPr>
          <a:xfrm>
            <a:off x="2550132" y="3789040"/>
            <a:ext cx="2206053" cy="1107996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pt-BR" sz="2000" b="1" i="1" dirty="0" smtClean="0"/>
              <a:t>2012/2015</a:t>
            </a:r>
          </a:p>
          <a:p>
            <a:pPr algn="ctr"/>
            <a:r>
              <a:rPr lang="pt-BR" sz="2000" b="1" i="1" dirty="0" smtClean="0"/>
              <a:t>5 Fiel </a:t>
            </a:r>
            <a:r>
              <a:rPr lang="pt-BR" sz="2000" b="1" i="1" dirty="0" err="1" smtClean="0"/>
              <a:t>Days</a:t>
            </a:r>
            <a:endParaRPr lang="pt-BR" sz="2000" b="1" i="1" dirty="0"/>
          </a:p>
          <a:p>
            <a:pPr algn="ctr"/>
            <a:r>
              <a:rPr lang="pt-BR" sz="2000" b="1" i="1" dirty="0" smtClean="0"/>
              <a:t>250  </a:t>
            </a:r>
            <a:r>
              <a:rPr lang="pt-BR" sz="2000" b="1" i="1" dirty="0" err="1" smtClean="0"/>
              <a:t>participants</a:t>
            </a:r>
            <a:endParaRPr lang="pt-BR" sz="2000" b="1" i="1" dirty="0"/>
          </a:p>
        </p:txBody>
      </p:sp>
    </p:spTree>
    <p:extLst>
      <p:ext uri="{BB962C8B-B14F-4D97-AF65-F5344CB8AC3E}">
        <p14:creationId xmlns:p14="http://schemas.microsoft.com/office/powerpoint/2010/main" val="2684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tângulo 1"/>
          <p:cNvSpPr>
            <a:spLocks noChangeArrowheads="1"/>
          </p:cNvSpPr>
          <p:nvPr/>
        </p:nvSpPr>
        <p:spPr bwMode="auto">
          <a:xfrm>
            <a:off x="235613" y="1547572"/>
            <a:ext cx="9439936" cy="87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 eaLnBrk="1" hangingPunct="1"/>
            <a:r>
              <a:rPr lang="pt-BR" altLang="pt-BR" b="0" dirty="0" smtClean="0"/>
              <a:t>Supply, </a:t>
            </a:r>
            <a:r>
              <a:rPr lang="pt-BR" altLang="pt-BR" b="0" dirty="0" err="1" smtClean="0"/>
              <a:t>free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of</a:t>
            </a:r>
            <a:r>
              <a:rPr lang="pt-BR" altLang="pt-BR" b="0" dirty="0" smtClean="0"/>
              <a:t> charge, </a:t>
            </a:r>
            <a:r>
              <a:rPr lang="pt-BR" altLang="pt-BR" b="0" dirty="0" err="1" smtClean="0"/>
              <a:t>personal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protection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equipment</a:t>
            </a:r>
            <a:r>
              <a:rPr lang="pt-BR" altLang="pt-BR" b="0" dirty="0" smtClean="0"/>
              <a:t>, training </a:t>
            </a:r>
            <a:r>
              <a:rPr lang="pt-BR" altLang="pt-BR" b="0" dirty="0" err="1" smtClean="0"/>
              <a:t>workers</a:t>
            </a:r>
            <a:r>
              <a:rPr lang="pt-BR" altLang="pt-BR" b="0" dirty="0" smtClean="0"/>
              <a:t> in </a:t>
            </a:r>
            <a:r>
              <a:rPr lang="pt-BR" altLang="pt-BR" b="0" dirty="0" err="1" smtClean="0"/>
              <a:t>their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proper</a:t>
            </a:r>
            <a:r>
              <a:rPr lang="pt-BR" altLang="pt-BR" b="0" dirty="0" smtClean="0"/>
              <a:t> use and </a:t>
            </a:r>
            <a:r>
              <a:rPr lang="pt-BR" altLang="pt-BR" b="0" dirty="0" err="1" smtClean="0"/>
              <a:t>requiring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that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they</a:t>
            </a:r>
            <a:r>
              <a:rPr lang="pt-BR" altLang="pt-BR" b="0" dirty="0" smtClean="0"/>
              <a:t> use </a:t>
            </a:r>
            <a:r>
              <a:rPr lang="pt-BR" altLang="pt-BR" b="0" dirty="0" err="1" smtClean="0"/>
              <a:t>them</a:t>
            </a:r>
            <a:endParaRPr lang="pt-BR" altLang="pt-BR" b="0" dirty="0"/>
          </a:p>
        </p:txBody>
      </p:sp>
      <p:pic>
        <p:nvPicPr>
          <p:cNvPr id="33795" name="Picture 2" descr="C:\Users\Alex\Desktop\Manual IAS TERMINAR\Fotos para Manual\Captur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5" y="2924176"/>
            <a:ext cx="4407826" cy="328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3" descr="C:\Users\Alex\Desktop\Manual IAS TERMINAR\Fotos para Manual\295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2" y="2879726"/>
            <a:ext cx="4949560" cy="330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436191"/>
            <a:ext cx="9905999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pt-BR" altLang="pt-BR" dirty="0" smtClean="0">
                <a:solidFill>
                  <a:srgbClr val="0B7317"/>
                </a:solidFill>
              </a:rPr>
              <a:t>SOJA PLUS FARMS</a:t>
            </a:r>
            <a:endParaRPr lang="pt-BR" altLang="pt-BR" dirty="0">
              <a:solidFill>
                <a:srgbClr val="0B7317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1312" y="6237312"/>
            <a:ext cx="1986189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13" y="30782"/>
            <a:ext cx="2125937" cy="50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055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ítulo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altLang="pt-BR" smtClean="0"/>
          </a:p>
        </p:txBody>
      </p:sp>
      <p:pic>
        <p:nvPicPr>
          <p:cNvPr id="34819" name="Content Placeholder 3" descr="Y:\16 - Sustentabilidade\Soja Plus\FOTOS\Teste de Campo SGS\DSC0038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58" y="0"/>
            <a:ext cx="9893962" cy="6858000"/>
          </a:xfrm>
          <a:noFill/>
          <a:ln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78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tângulo 1"/>
          <p:cNvSpPr>
            <a:spLocks noChangeArrowheads="1"/>
          </p:cNvSpPr>
          <p:nvPr/>
        </p:nvSpPr>
        <p:spPr bwMode="auto">
          <a:xfrm>
            <a:off x="507340" y="-38100"/>
            <a:ext cx="787836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altLang="pt-BR" sz="3200" b="1">
                <a:solidFill>
                  <a:schemeClr val="bg1"/>
                </a:solidFill>
              </a:rPr>
              <a:t>EPI adequado ao trabalho</a:t>
            </a:r>
          </a:p>
        </p:txBody>
      </p:sp>
      <p:pic>
        <p:nvPicPr>
          <p:cNvPr id="34819" name="Picture 4" descr="C:\Users\Alex\Desktop\Manual IAS TERMINAR\Fotos para Manual\DSC08950 (Medium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576" y="6270"/>
            <a:ext cx="10137576" cy="6951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41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tângulo 1"/>
          <p:cNvSpPr>
            <a:spLocks noChangeArrowheads="1"/>
          </p:cNvSpPr>
          <p:nvPr/>
        </p:nvSpPr>
        <p:spPr bwMode="auto">
          <a:xfrm>
            <a:off x="272480" y="1483133"/>
            <a:ext cx="9505056" cy="127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96000" indent="-396000" algn="l" eaLnBrk="1" hangingPunct="1">
              <a:buFont typeface="Arial" charset="0"/>
              <a:buChar char="•"/>
            </a:pPr>
            <a:r>
              <a:rPr lang="pt-BR" altLang="pt-BR" b="0" dirty="0" err="1" smtClean="0"/>
              <a:t>Packed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products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deposited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on</a:t>
            </a:r>
            <a:r>
              <a:rPr lang="pt-BR" altLang="pt-BR" b="0" dirty="0" smtClean="0"/>
              <a:t> pallets and </a:t>
            </a:r>
            <a:r>
              <a:rPr lang="pt-BR" altLang="pt-BR" b="0" dirty="0" err="1" smtClean="0"/>
              <a:t>away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from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walls</a:t>
            </a:r>
            <a:endParaRPr lang="pt-BR" altLang="pt-BR" b="0" dirty="0" smtClean="0"/>
          </a:p>
          <a:p>
            <a:pPr marL="396000" indent="-396000" algn="l" eaLnBrk="1" hangingPunct="1">
              <a:buFont typeface="Arial" charset="0"/>
              <a:buChar char="•"/>
            </a:pPr>
            <a:endParaRPr lang="pt-BR" altLang="pt-BR" b="0" dirty="0"/>
          </a:p>
          <a:p>
            <a:pPr marL="396000" indent="-396000" algn="l" eaLnBrk="1" hangingPunct="1">
              <a:buFont typeface="Arial" charset="0"/>
              <a:buChar char="•"/>
            </a:pPr>
            <a:r>
              <a:rPr lang="pt-BR" altLang="pt-BR" b="0" dirty="0" err="1" smtClean="0"/>
              <a:t>Stacks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of</a:t>
            </a:r>
            <a:r>
              <a:rPr lang="pt-BR" altLang="pt-BR" b="0" dirty="0" smtClean="0"/>
              <a:t> boxes </a:t>
            </a:r>
            <a:r>
              <a:rPr lang="pt-BR" altLang="pt-BR" b="0" dirty="0" err="1" smtClean="0"/>
              <a:t>at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the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height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established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by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the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manufacturers</a:t>
            </a:r>
            <a:endParaRPr lang="pt-BR" altLang="pt-BR" b="0" dirty="0"/>
          </a:p>
        </p:txBody>
      </p:sp>
      <p:pic>
        <p:nvPicPr>
          <p:cNvPr id="36867" name="Imagem 20" descr="DSC004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98" y="3008313"/>
            <a:ext cx="4523052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Imagem 36" descr="Sem títu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04" y="3054351"/>
            <a:ext cx="4686433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436191"/>
            <a:ext cx="9905999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pt-BR" altLang="pt-BR" dirty="0" smtClean="0">
                <a:solidFill>
                  <a:srgbClr val="0B7317"/>
                </a:solidFill>
              </a:rPr>
              <a:t>SOJA PLUS FARMS</a:t>
            </a:r>
            <a:endParaRPr lang="pt-BR" altLang="pt-BR" dirty="0">
              <a:solidFill>
                <a:srgbClr val="0B7317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13" y="30782"/>
            <a:ext cx="2125937" cy="50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411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tângulo 1"/>
          <p:cNvSpPr>
            <a:spLocks noChangeArrowheads="1"/>
          </p:cNvSpPr>
          <p:nvPr/>
        </p:nvSpPr>
        <p:spPr bwMode="auto">
          <a:xfrm>
            <a:off x="0" y="1512169"/>
            <a:ext cx="9905999" cy="46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Calibri" pitchFamily="34" charset="0"/>
              <a:buNone/>
            </a:pPr>
            <a:r>
              <a:rPr lang="pt-BR" altLang="pt-BR" b="0" dirty="0" err="1" smtClean="0"/>
              <a:t>Empty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packagings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washed</a:t>
            </a:r>
            <a:r>
              <a:rPr lang="pt-BR" altLang="pt-BR" b="0" dirty="0" smtClean="0"/>
              <a:t>, </a:t>
            </a:r>
            <a:r>
              <a:rPr lang="pt-BR" altLang="pt-BR" b="0" dirty="0" err="1" smtClean="0"/>
              <a:t>pierced</a:t>
            </a:r>
            <a:r>
              <a:rPr lang="pt-BR" altLang="pt-BR" b="0" dirty="0" smtClean="0"/>
              <a:t> and </a:t>
            </a:r>
            <a:r>
              <a:rPr lang="pt-BR" altLang="pt-BR" b="0" dirty="0" err="1" smtClean="0"/>
              <a:t>placed</a:t>
            </a:r>
            <a:r>
              <a:rPr lang="pt-BR" altLang="pt-BR" b="0" dirty="0" smtClean="0"/>
              <a:t> in a safe </a:t>
            </a:r>
            <a:r>
              <a:rPr lang="pt-BR" altLang="pt-BR" b="0" dirty="0" err="1" smtClean="0"/>
              <a:t>location</a:t>
            </a:r>
            <a:endParaRPr lang="pt-BR" altLang="pt-BR" b="0" dirty="0"/>
          </a:p>
        </p:txBody>
      </p:sp>
      <p:pic>
        <p:nvPicPr>
          <p:cNvPr id="38915" name="Picture 5" descr="C:\Users\Alex\Desktop\DSC00864 (Medium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3" y="2293616"/>
            <a:ext cx="4915165" cy="379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6" descr="C:\Users\Alex\Desktop\Manual IAS TERMINAR\Fotos para Manual\DSC02804 (Medium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99" y="2293615"/>
            <a:ext cx="4719108" cy="379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436191"/>
            <a:ext cx="9905999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pt-BR" altLang="pt-BR" dirty="0" smtClean="0">
                <a:solidFill>
                  <a:srgbClr val="0B7317"/>
                </a:solidFill>
              </a:rPr>
              <a:t>SOJA PLUS FARMS</a:t>
            </a:r>
            <a:endParaRPr lang="pt-BR" altLang="pt-BR" dirty="0">
              <a:solidFill>
                <a:srgbClr val="0B7317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1312" y="6237312"/>
            <a:ext cx="1986189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2648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tângulo 1"/>
          <p:cNvSpPr>
            <a:spLocks noChangeArrowheads="1"/>
          </p:cNvSpPr>
          <p:nvPr/>
        </p:nvSpPr>
        <p:spPr bwMode="auto">
          <a:xfrm>
            <a:off x="1" y="1052736"/>
            <a:ext cx="9905998" cy="46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b="0" dirty="0" err="1" smtClean="0"/>
              <a:t>Protective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clothing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washed</a:t>
            </a:r>
            <a:r>
              <a:rPr lang="pt-BR" altLang="pt-BR" b="0" dirty="0" smtClean="0"/>
              <a:t> in </a:t>
            </a:r>
            <a:r>
              <a:rPr lang="pt-BR" altLang="pt-BR" b="0" dirty="0" err="1" smtClean="0"/>
              <a:t>an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appropriate</a:t>
            </a:r>
            <a:r>
              <a:rPr lang="pt-BR" altLang="pt-BR" b="0" dirty="0" smtClean="0"/>
              <a:t> </a:t>
            </a:r>
            <a:r>
              <a:rPr lang="pt-BR" altLang="pt-BR" b="0" dirty="0" err="1" smtClean="0"/>
              <a:t>location</a:t>
            </a:r>
            <a:endParaRPr lang="pt-BR" altLang="pt-BR" b="0" dirty="0"/>
          </a:p>
        </p:txBody>
      </p:sp>
      <p:pic>
        <p:nvPicPr>
          <p:cNvPr id="39939" name="Imagem 55" descr="Fotos de Faz São Caetano 0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57" y="1653754"/>
            <a:ext cx="3388910" cy="213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Imagem 56" descr="Fotos de Faz São Caetano 0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60" y="4005064"/>
            <a:ext cx="3388910" cy="215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4" descr="PC0800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96" y="1653754"/>
            <a:ext cx="3290358" cy="224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4" descr="C:\Users\Alex\Desktop\DSC00432 (Medium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824" y="4018632"/>
            <a:ext cx="3406576" cy="216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436191"/>
            <a:ext cx="9905999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pt-BR" altLang="pt-BR" dirty="0" smtClean="0">
                <a:solidFill>
                  <a:srgbClr val="0B7317"/>
                </a:solidFill>
              </a:rPr>
              <a:t>SOJA PLUS FARMS</a:t>
            </a:r>
            <a:endParaRPr lang="pt-BR" altLang="pt-BR" dirty="0">
              <a:solidFill>
                <a:srgbClr val="0B7317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61312" y="6237312"/>
            <a:ext cx="1986189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2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ítulo 1"/>
          <p:cNvSpPr>
            <a:spLocks noGrp="1"/>
          </p:cNvSpPr>
          <p:nvPr>
            <p:ph type="title"/>
          </p:nvPr>
        </p:nvSpPr>
        <p:spPr bwMode="auto">
          <a:xfrm>
            <a:off x="153434" y="1412776"/>
            <a:ext cx="9672108" cy="7200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 b="0" dirty="0" smtClean="0">
                <a:solidFill>
                  <a:schemeClr val="tx1"/>
                </a:solidFill>
              </a:rPr>
              <a:t>COMPLIANCE OF FUEL SUPPLY LOCATIONS</a:t>
            </a:r>
          </a:p>
        </p:txBody>
      </p:sp>
      <p:pic>
        <p:nvPicPr>
          <p:cNvPr id="3789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98" y="2355850"/>
            <a:ext cx="4719108" cy="356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8" y="2355851"/>
            <a:ext cx="4586684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436191"/>
            <a:ext cx="9905999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pt-BR" altLang="pt-BR" dirty="0" smtClean="0">
                <a:solidFill>
                  <a:srgbClr val="0B7317"/>
                </a:solidFill>
              </a:rPr>
              <a:t>SOJA PLUS FARMS</a:t>
            </a:r>
            <a:endParaRPr lang="pt-BR" altLang="pt-BR" dirty="0">
              <a:solidFill>
                <a:srgbClr val="0B7317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1312" y="6237312"/>
            <a:ext cx="1986189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003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8918" y="167495"/>
            <a:ext cx="8555360" cy="900320"/>
          </a:xfrm>
        </p:spPr>
        <p:txBody>
          <a:bodyPr/>
          <a:lstStyle/>
          <a:p>
            <a:pPr algn="l"/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 smtClean="0">
                <a:solidFill>
                  <a:srgbClr val="0B7317"/>
                </a:solidFill>
              </a:rPr>
              <a:t>RURAL ENVIRONMENTAL REGISTRATION</a:t>
            </a:r>
            <a:endParaRPr lang="pt-BR" sz="2400" dirty="0">
              <a:solidFill>
                <a:srgbClr val="0B7317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7" y="1147962"/>
            <a:ext cx="9127014" cy="5457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56000" y="5418000"/>
            <a:ext cx="1728000" cy="1116000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>
            <a:spAutoFit/>
          </a:bodyPr>
          <a:lstStyle/>
          <a:p>
            <a:pPr algn="l">
              <a:lnSpc>
                <a:spcPct val="100000"/>
              </a:lnSpc>
              <a:spcAft>
                <a:spcPts val="1500"/>
              </a:spcAft>
            </a:pPr>
            <a:r>
              <a:rPr lang="pt-BR" sz="1200" smtClean="0"/>
              <a:t>Property Boundaries</a:t>
            </a:r>
          </a:p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pt-BR" sz="1200" smtClean="0"/>
              <a:t>Legal Reserve</a:t>
            </a:r>
          </a:p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pt-BR" sz="1200" smtClean="0"/>
              <a:t>Area of Permanent Preservation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4403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12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20482" name="AutoShape 2"/>
          <p:cNvSpPr>
            <a:spLocks noChangeArrowheads="1"/>
          </p:cNvSpPr>
          <p:nvPr/>
        </p:nvSpPr>
        <p:spPr bwMode="auto">
          <a:xfrm>
            <a:off x="495300" y="0"/>
            <a:ext cx="8915400" cy="6629400"/>
          </a:xfrm>
          <a:prstGeom prst="roundRect">
            <a:avLst>
              <a:gd name="adj" fmla="val 2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495300" y="0"/>
            <a:ext cx="8915400" cy="4876800"/>
          </a:xfrm>
          <a:prstGeom prst="roundRect">
            <a:avLst>
              <a:gd name="adj" fmla="val 3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1106196" y="2708920"/>
            <a:ext cx="7992888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chemeClr val="bg1"/>
                </a:solidFill>
              </a:rPr>
              <a:t>BOAS PRÁTICAS E NOVO CÓDIGO FLORESTAL</a:t>
            </a:r>
            <a:endParaRPr lang="pt-BR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407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04528" y="2708920"/>
            <a:ext cx="8496944" cy="1394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006600"/>
                </a:solidFill>
              </a:rPr>
              <a:t>MELHORIA DA GOVERNANÇA </a:t>
            </a:r>
            <a:r>
              <a:rPr lang="pt-BR" sz="4000" dirty="0" smtClean="0">
                <a:solidFill>
                  <a:srgbClr val="006600"/>
                </a:solidFill>
              </a:rPr>
              <a:t>AMBIENTAL BRASILEIRA</a:t>
            </a:r>
            <a:endParaRPr lang="pt-BR" sz="40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6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30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65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lum bright="-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6000" contrast="30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8194" name="AutoShape 2"/>
          <p:cNvSpPr>
            <a:spLocks noChangeArrowheads="1"/>
          </p:cNvSpPr>
          <p:nvPr/>
        </p:nvSpPr>
        <p:spPr bwMode="auto">
          <a:xfrm>
            <a:off x="495300" y="0"/>
            <a:ext cx="8915400" cy="6629400"/>
          </a:xfrm>
          <a:prstGeom prst="roundRect">
            <a:avLst>
              <a:gd name="adj" fmla="val 2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495300" y="0"/>
            <a:ext cx="8915400" cy="4876800"/>
          </a:xfrm>
          <a:prstGeom prst="roundRect">
            <a:avLst>
              <a:gd name="adj" fmla="val 3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5962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lum bright="6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906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6000" contrast="42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9218" name="AutoShape 2"/>
          <p:cNvSpPr>
            <a:spLocks noChangeArrowheads="1"/>
          </p:cNvSpPr>
          <p:nvPr/>
        </p:nvSpPr>
        <p:spPr bwMode="auto">
          <a:xfrm>
            <a:off x="495300" y="0"/>
            <a:ext cx="8915400" cy="4876800"/>
          </a:xfrm>
          <a:prstGeom prst="roundRect">
            <a:avLst>
              <a:gd name="adj" fmla="val 3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219" name="AutoShape 3"/>
          <p:cNvSpPr>
            <a:spLocks noChangeArrowheads="1"/>
          </p:cNvSpPr>
          <p:nvPr/>
        </p:nvSpPr>
        <p:spPr bwMode="auto">
          <a:xfrm>
            <a:off x="495300" y="0"/>
            <a:ext cx="8915400" cy="6629400"/>
          </a:xfrm>
          <a:prstGeom prst="roundRect">
            <a:avLst>
              <a:gd name="adj" fmla="val 2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6437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lum bright="6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6000" contrast="42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1914129" y="1323975"/>
            <a:ext cx="9906000" cy="1588"/>
          </a:xfrm>
          <a:prstGeom prst="roundRect">
            <a:avLst>
              <a:gd name="adj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0243" name="AutoShape 3"/>
          <p:cNvSpPr>
            <a:spLocks noChangeArrowheads="1"/>
          </p:cNvSpPr>
          <p:nvPr/>
        </p:nvSpPr>
        <p:spPr bwMode="auto">
          <a:xfrm>
            <a:off x="495300" y="0"/>
            <a:ext cx="8915400" cy="6629400"/>
          </a:xfrm>
          <a:prstGeom prst="roundRect">
            <a:avLst>
              <a:gd name="adj" fmla="val 2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495300" y="0"/>
            <a:ext cx="8915400" cy="4876800"/>
          </a:xfrm>
          <a:prstGeom prst="roundRect">
            <a:avLst>
              <a:gd name="adj" fmla="val 3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5928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lum bright="6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6000" contrast="42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3647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12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3193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lum bright="-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2000" contrast="6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6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lum bright="6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6000" contrast="36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8679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>
            <a:spLocks/>
          </p:cNvSpPr>
          <p:nvPr/>
        </p:nvSpPr>
        <p:spPr bwMode="auto">
          <a:xfrm>
            <a:off x="1154834" y="294628"/>
            <a:ext cx="772200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pt-BR" sz="2400" b="1" dirty="0" smtClean="0">
                <a:solidFill>
                  <a:srgbClr val="006600"/>
                </a:solidFill>
              </a:rPr>
              <a:t>ASSISTÊNCIA TÉCNICA NAS FAZENDAS</a:t>
            </a:r>
            <a:endParaRPr lang="pt-BR" sz="2400" b="1" dirty="0">
              <a:solidFill>
                <a:srgbClr val="0066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59" y="1047975"/>
            <a:ext cx="4312427" cy="26448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89" y="3856296"/>
            <a:ext cx="3948055" cy="2881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481" y="1047975"/>
            <a:ext cx="3901663" cy="26353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5" y="3861048"/>
            <a:ext cx="4330981" cy="2904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513" y="30782"/>
            <a:ext cx="2125937" cy="50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826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04527" y="532045"/>
            <a:ext cx="7920879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Check</a:t>
            </a:r>
            <a:r>
              <a:rPr lang="pt-BR" dirty="0" smtClean="0"/>
              <a:t> </a:t>
            </a:r>
            <a:r>
              <a:rPr lang="pt-BR" dirty="0" err="1" smtClean="0"/>
              <a:t>list</a:t>
            </a:r>
            <a:r>
              <a:rPr lang="pt-BR" dirty="0" smtClean="0"/>
              <a:t> com 180 indicadores socioambientais</a:t>
            </a:r>
            <a:endParaRPr lang="pt-B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13" y="30782"/>
            <a:ext cx="2125937" cy="50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7" y="1030643"/>
            <a:ext cx="8119901" cy="568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78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9947" y="1460776"/>
            <a:ext cx="9142509" cy="4896544"/>
          </a:xfrm>
        </p:spPr>
        <p:txBody>
          <a:bodyPr/>
          <a:lstStyle/>
          <a:p>
            <a:pPr marL="0" indent="0">
              <a:buNone/>
            </a:pPr>
            <a:r>
              <a:rPr lang="pt-BR" sz="2000" b="0" dirty="0" smtClean="0"/>
              <a:t/>
            </a:r>
            <a:br>
              <a:rPr lang="pt-BR" sz="2000" b="0" dirty="0" smtClean="0"/>
            </a:br>
            <a:r>
              <a:rPr lang="pt-BR" dirty="0">
                <a:solidFill>
                  <a:schemeClr val="tx1"/>
                </a:solidFill>
              </a:rPr>
              <a:t/>
            </a:r>
            <a:br>
              <a:rPr lang="pt-BR" dirty="0">
                <a:solidFill>
                  <a:schemeClr val="tx1"/>
                </a:solidFill>
              </a:rPr>
            </a:br>
            <a:endParaRPr lang="pt-BR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88504" y="296822"/>
            <a:ext cx="7956376" cy="72008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9pPr>
          </a:lstStyle>
          <a:p>
            <a:endParaRPr lang="pt-BR" sz="2400" dirty="0" smtClean="0">
              <a:solidFill>
                <a:srgbClr val="006600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59986"/>
              </p:ext>
            </p:extLst>
          </p:nvPr>
        </p:nvGraphicFramePr>
        <p:xfrm>
          <a:off x="24218" y="29364"/>
          <a:ext cx="9777536" cy="6928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000"/>
                <a:gridCol w="2366692"/>
                <a:gridCol w="3464844"/>
              </a:tblGrid>
              <a:tr h="925236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solidFill>
                            <a:schemeClr val="bg1"/>
                          </a:solidFill>
                        </a:rPr>
                        <a:t>IMPROVEMENT  IN  BRAZIL’S  ENVIRONMENTAL  GOVERNANCE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</a:tr>
              <a:tr h="496895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err="1" smtClean="0">
                          <a:solidFill>
                            <a:srgbClr val="FF0000"/>
                          </a:solidFill>
                        </a:rPr>
                        <a:t>Governance</a:t>
                      </a:r>
                      <a:r>
                        <a:rPr lang="pt-BR" sz="18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t-BR" sz="1800" b="1" baseline="0" dirty="0" err="1" smtClean="0">
                          <a:solidFill>
                            <a:srgbClr val="FF0000"/>
                          </a:solidFill>
                        </a:rPr>
                        <a:t>Factors</a:t>
                      </a:r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solidFill>
                            <a:srgbClr val="FF0000"/>
                          </a:solidFill>
                        </a:rPr>
                        <a:t>2004</a:t>
                      </a:r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solidFill>
                            <a:srgbClr val="FF0000"/>
                          </a:solidFill>
                        </a:rPr>
                        <a:t>2014</a:t>
                      </a:r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40018">
                <a:tc>
                  <a:txBody>
                    <a:bodyPr/>
                    <a:lstStyle/>
                    <a:p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Deforestation</a:t>
                      </a:r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 rate – </a:t>
                      </a:r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Biome</a:t>
                      </a:r>
                      <a:endParaRPr lang="pt-BR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27,772 km²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4,848 km²</a:t>
                      </a:r>
                      <a:endParaRPr lang="pt-BR" sz="1600" dirty="0"/>
                    </a:p>
                  </a:txBody>
                  <a:tcPr anchor="ctr"/>
                </a:tc>
              </a:tr>
              <a:tr h="739764"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Environmental</a:t>
                      </a:r>
                      <a:r>
                        <a:rPr lang="pt-BR" sz="1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baseline="0" dirty="0" err="1" smtClean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egislation</a:t>
                      </a:r>
                      <a:endParaRPr lang="pt-BR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smtClean="0"/>
                        <a:t>Provisional Measure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smtClean="0"/>
                        <a:t>Lack of legal security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New Forest </a:t>
                      </a:r>
                      <a:r>
                        <a:rPr lang="pt-BR" sz="1600" dirty="0" err="1" smtClean="0"/>
                        <a:t>Code</a:t>
                      </a:r>
                      <a:endParaRPr lang="pt-BR" sz="1600" dirty="0" smtClean="0"/>
                    </a:p>
                    <a:p>
                      <a:pPr algn="ctr"/>
                      <a:r>
                        <a:rPr lang="pt-BR" sz="1600" dirty="0" smtClean="0"/>
                        <a:t>Federal Law No. 12.651/2012</a:t>
                      </a:r>
                      <a:endParaRPr lang="pt-BR" sz="1600" dirty="0"/>
                    </a:p>
                  </a:txBody>
                  <a:tcPr anchor="ctr"/>
                </a:tc>
              </a:tr>
              <a:tr h="845015">
                <a:tc>
                  <a:txBody>
                    <a:bodyPr/>
                    <a:lstStyle/>
                    <a:p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Penalties</a:t>
                      </a:r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 for </a:t>
                      </a:r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illegal</a:t>
                      </a:r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deforestation</a:t>
                      </a:r>
                      <a:endParaRPr lang="pt-BR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/>
                        <a:t>Warnings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and</a:t>
                      </a:r>
                      <a:r>
                        <a:rPr lang="pt-BR" sz="1600" dirty="0" smtClean="0"/>
                        <a:t> fines </a:t>
                      </a:r>
                      <a:r>
                        <a:rPr lang="pt-BR" sz="1600" dirty="0" err="1" smtClean="0"/>
                        <a:t>with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low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collections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/>
                        <a:t>Embargoes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of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farms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and</a:t>
                      </a:r>
                      <a:r>
                        <a:rPr lang="pt-BR" sz="1600" baseline="0" dirty="0" smtClean="0"/>
                        <a:t> high</a:t>
                      </a:r>
                      <a:r>
                        <a:rPr lang="pt-BR" sz="1600" dirty="0" smtClean="0"/>
                        <a:t> fines</a:t>
                      </a:r>
                      <a:endParaRPr lang="pt-BR" sz="1600" dirty="0"/>
                    </a:p>
                  </a:txBody>
                  <a:tcPr anchor="ctr"/>
                </a:tc>
              </a:tr>
              <a:tr h="739764">
                <a:tc>
                  <a:txBody>
                    <a:bodyPr/>
                    <a:lstStyle/>
                    <a:p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Monitoring</a:t>
                      </a:r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environmental</a:t>
                      </a:r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 crimes</a:t>
                      </a:r>
                      <a:endParaRPr lang="pt-BR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smtClean="0"/>
                        <a:t>Start-up of satellite</a:t>
                      </a:r>
                      <a:r>
                        <a:rPr lang="pt-BR" sz="1600" baseline="0" smtClean="0"/>
                        <a:t> use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Use </a:t>
                      </a:r>
                      <a:r>
                        <a:rPr lang="pt-BR" sz="1600" dirty="0" err="1" smtClean="0"/>
                        <a:t>of</a:t>
                      </a:r>
                      <a:r>
                        <a:rPr lang="pt-BR" sz="1600" baseline="0" dirty="0" smtClean="0"/>
                        <a:t> </a:t>
                      </a:r>
                      <a:r>
                        <a:rPr lang="pt-BR" sz="1600" baseline="0" dirty="0" err="1" smtClean="0"/>
                        <a:t>satellite</a:t>
                      </a:r>
                      <a:r>
                        <a:rPr lang="pt-BR" sz="1600" baseline="0" dirty="0" smtClean="0"/>
                        <a:t> </a:t>
                      </a:r>
                      <a:r>
                        <a:rPr lang="pt-BR" sz="1600" baseline="0" dirty="0" err="1" smtClean="0"/>
                        <a:t>images</a:t>
                      </a:r>
                      <a:r>
                        <a:rPr lang="pt-BR" sz="1600" baseline="0" dirty="0" smtClean="0"/>
                        <a:t> in real time </a:t>
                      </a:r>
                      <a:r>
                        <a:rPr lang="pt-BR" sz="1600" baseline="0" dirty="0" err="1" smtClean="0"/>
                        <a:t>with</a:t>
                      </a:r>
                      <a:r>
                        <a:rPr lang="pt-BR" sz="1600" baseline="0" dirty="0" smtClean="0"/>
                        <a:t> high </a:t>
                      </a:r>
                      <a:r>
                        <a:rPr lang="pt-BR" sz="1600" dirty="0" err="1" smtClean="0"/>
                        <a:t>definition</a:t>
                      </a:r>
                      <a:endParaRPr lang="pt-BR" sz="1600" dirty="0"/>
                    </a:p>
                  </a:txBody>
                  <a:tcPr anchor="ctr"/>
                </a:tc>
              </a:tr>
              <a:tr h="1192962"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Field </a:t>
                      </a:r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inspections</a:t>
                      </a:r>
                      <a:endParaRPr lang="pt-BR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smtClean="0"/>
                        <a:t>IBAMA technicians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/>
                        <a:t>Inspections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integrated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with</a:t>
                      </a:r>
                      <a:r>
                        <a:rPr lang="pt-BR" sz="1600" dirty="0" smtClean="0"/>
                        <a:t> Federal Police, Federal </a:t>
                      </a:r>
                      <a:r>
                        <a:rPr lang="pt-BR" sz="1600" dirty="0" err="1" smtClean="0"/>
                        <a:t>Highway</a:t>
                      </a:r>
                      <a:r>
                        <a:rPr lang="pt-BR" sz="1600" dirty="0" smtClean="0"/>
                        <a:t> Police, </a:t>
                      </a:r>
                      <a:r>
                        <a:rPr lang="pt-BR" sz="1600" dirty="0" err="1" smtClean="0"/>
                        <a:t>SEMAs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and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National</a:t>
                      </a:r>
                      <a:r>
                        <a:rPr lang="pt-BR" sz="1600" dirty="0" smtClean="0"/>
                        <a:t> Security Force</a:t>
                      </a:r>
                      <a:endParaRPr lang="pt-BR" sz="1600" dirty="0"/>
                    </a:p>
                  </a:txBody>
                  <a:tcPr anchor="ctr"/>
                </a:tc>
              </a:tr>
              <a:tr h="1348981">
                <a:tc>
                  <a:txBody>
                    <a:bodyPr/>
                    <a:lstStyle/>
                    <a:p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Requirements</a:t>
                      </a:r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 for </a:t>
                      </a:r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purchasing</a:t>
                      </a:r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agricultural</a:t>
                      </a:r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 smtClean="0">
                          <a:solidFill>
                            <a:schemeClr val="tx1"/>
                          </a:solidFill>
                        </a:rPr>
                        <a:t>products</a:t>
                      </a:r>
                      <a:endParaRPr lang="pt-BR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smtClean="0"/>
                        <a:t>No requirements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/>
                        <a:t>IBAMA’s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Embargoed</a:t>
                      </a:r>
                      <a:r>
                        <a:rPr lang="pt-BR" sz="1600" dirty="0" smtClean="0"/>
                        <a:t> </a:t>
                      </a:r>
                      <a:r>
                        <a:rPr lang="pt-BR" sz="1600" dirty="0" err="1" smtClean="0"/>
                        <a:t>Areas</a:t>
                      </a:r>
                      <a:endParaRPr lang="pt-BR" sz="1600" dirty="0" smtClean="0"/>
                    </a:p>
                    <a:p>
                      <a:pPr algn="ctr"/>
                      <a:r>
                        <a:rPr lang="pt-BR" sz="1600" baseline="0" dirty="0" err="1" smtClean="0"/>
                        <a:t>Soy</a:t>
                      </a:r>
                      <a:r>
                        <a:rPr lang="pt-BR" sz="1600" baseline="0" dirty="0" smtClean="0"/>
                        <a:t> </a:t>
                      </a:r>
                      <a:r>
                        <a:rPr lang="pt-BR" sz="1600" baseline="0" dirty="0" err="1" smtClean="0"/>
                        <a:t>Moratorium</a:t>
                      </a:r>
                      <a:endParaRPr lang="pt-BR" sz="1600" baseline="0" dirty="0" smtClean="0"/>
                    </a:p>
                    <a:p>
                      <a:pPr algn="ctr"/>
                      <a:r>
                        <a:rPr lang="pt-BR" sz="1600" baseline="0" dirty="0" smtClean="0"/>
                        <a:t>Rural Environmental </a:t>
                      </a:r>
                      <a:r>
                        <a:rPr lang="pt-BR" sz="1600" baseline="0" dirty="0" err="1" smtClean="0"/>
                        <a:t>Registration</a:t>
                      </a:r>
                      <a:endParaRPr lang="pt-BR" sz="1600" baseline="0" dirty="0" smtClean="0"/>
                    </a:p>
                    <a:p>
                      <a:pPr algn="ctr"/>
                      <a:r>
                        <a:rPr lang="pt-BR" sz="1600" baseline="0" dirty="0" err="1" smtClean="0"/>
                        <a:t>Certifications</a:t>
                      </a:r>
                      <a:endParaRPr lang="pt-BR" sz="1600" dirty="0" smtClean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6" name="Conector de seta reta 5"/>
          <p:cNvCxnSpPr/>
          <p:nvPr/>
        </p:nvCxnSpPr>
        <p:spPr bwMode="auto">
          <a:xfrm>
            <a:off x="5601072" y="1130902"/>
            <a:ext cx="201622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2610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Soja Plus 2014-2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1090614"/>
            <a:ext cx="9283435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CaixaDeTexto 1"/>
          <p:cNvSpPr txBox="1">
            <a:spLocks noChangeArrowheads="1"/>
          </p:cNvSpPr>
          <p:nvPr/>
        </p:nvSpPr>
        <p:spPr bwMode="auto">
          <a:xfrm>
            <a:off x="741231" y="0"/>
            <a:ext cx="4679553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2400" b="1" dirty="0">
                <a:solidFill>
                  <a:schemeClr val="bg1"/>
                </a:solidFill>
              </a:rPr>
              <a:t>PRODUTORES PREMIADOS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3" y="30782"/>
            <a:ext cx="2125937" cy="50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tângulo 1"/>
          <p:cNvSpPr/>
          <p:nvPr/>
        </p:nvSpPr>
        <p:spPr>
          <a:xfrm>
            <a:off x="2648744" y="30782"/>
            <a:ext cx="4953000" cy="9048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PREMIAÇÃO DE PRODUTORES DESTAQUES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406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-1527720" y="116632"/>
            <a:ext cx="11640960" cy="52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Números do Soja Plus no </a:t>
            </a:r>
            <a:r>
              <a:rPr lang="pt-BR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Mato Grosso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240360" y="2276872"/>
            <a:ext cx="3665640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719 propriedades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pt-BR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1.820.833 hectares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pt-BR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5,46 milhões de ton. </a:t>
            </a:r>
          </a:p>
          <a:p>
            <a:pPr algn="just"/>
            <a:endParaRPr lang="pt-BR" dirty="0"/>
          </a:p>
        </p:txBody>
      </p:sp>
      <p:pic>
        <p:nvPicPr>
          <p:cNvPr id="7170" name="Picture 2" descr="http://www.mapas-brasil.com/imagens/mato-gros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5" y="1196752"/>
            <a:ext cx="5904656" cy="527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99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/>
          <p:nvPr/>
        </p:nvGrpSpPr>
        <p:grpSpPr>
          <a:xfrm>
            <a:off x="488504" y="1391512"/>
            <a:ext cx="5269099" cy="3918717"/>
            <a:chOff x="0" y="0"/>
            <a:chExt cx="4435475" cy="2822377"/>
          </a:xfrm>
        </p:grpSpPr>
        <p:sp>
          <p:nvSpPr>
            <p:cNvPr id="3" name="CaixaDeTexto 4"/>
            <p:cNvSpPr txBox="1"/>
            <p:nvPr/>
          </p:nvSpPr>
          <p:spPr>
            <a:xfrm>
              <a:off x="3048000" y="2514600"/>
              <a:ext cx="18473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endParaRPr lang="pt-BR"/>
            </a:p>
          </p:txBody>
        </p:sp>
        <p:pic>
          <p:nvPicPr>
            <p:cNvPr id="4" name="Picture 47" descr="Oeste Bahi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44800" y="0"/>
              <a:ext cx="1590675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2" descr="Brazil_Bahi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01613"/>
              <a:ext cx="2297112" cy="2376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Oval 50"/>
            <p:cNvSpPr>
              <a:spLocks noChangeArrowheads="1"/>
            </p:cNvSpPr>
            <p:nvPr/>
          </p:nvSpPr>
          <p:spPr bwMode="auto">
            <a:xfrm>
              <a:off x="3282456" y="867566"/>
              <a:ext cx="65088" cy="650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7" name="Group 44"/>
            <p:cNvGrpSpPr>
              <a:grpSpLocks/>
            </p:cNvGrpSpPr>
            <p:nvPr/>
          </p:nvGrpSpPr>
          <p:grpSpPr bwMode="auto">
            <a:xfrm>
              <a:off x="1547812" y="12700"/>
              <a:ext cx="1295400" cy="2501900"/>
              <a:chOff x="1547812" y="12700"/>
              <a:chExt cx="2760" cy="4620"/>
            </a:xfrm>
          </p:grpSpPr>
          <p:sp>
            <p:nvSpPr>
              <p:cNvPr id="8" name="AutoShape 45"/>
              <p:cNvSpPr>
                <a:spLocks noChangeArrowheads="1"/>
              </p:cNvSpPr>
              <p:nvPr/>
            </p:nvSpPr>
            <p:spPr bwMode="auto">
              <a:xfrm rot="5400000">
                <a:off x="1547025" y="13772"/>
                <a:ext cx="4620" cy="247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6606 w 21600"/>
                  <a:gd name="T13" fmla="*/ 6607 h 21600"/>
                  <a:gd name="T14" fmla="*/ 14994 w 21600"/>
                  <a:gd name="T15" fmla="*/ 1499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9612" y="21600"/>
                    </a:lnTo>
                    <a:lnTo>
                      <a:pt x="1198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" name="Freeform 46"/>
              <p:cNvSpPr>
                <a:spLocks/>
              </p:cNvSpPr>
              <p:nvPr/>
            </p:nvSpPr>
            <p:spPr bwMode="auto">
              <a:xfrm>
                <a:off x="1547812" y="14743"/>
                <a:ext cx="295" cy="510"/>
              </a:xfrm>
              <a:custGeom>
                <a:avLst/>
                <a:gdLst>
                  <a:gd name="T0" fmla="*/ 0 w 360"/>
                  <a:gd name="T1" fmla="*/ 0 h 360"/>
                  <a:gd name="T2" fmla="*/ 0 w 360"/>
                  <a:gd name="T3" fmla="*/ 8269 h 360"/>
                  <a:gd name="T4" fmla="*/ 60 w 360"/>
                  <a:gd name="T5" fmla="*/ 8269 h 360"/>
                  <a:gd name="T6" fmla="*/ 60 w 360"/>
                  <a:gd name="T7" fmla="*/ 0 h 360"/>
                  <a:gd name="T8" fmla="*/ 0 w 360"/>
                  <a:gd name="T9" fmla="*/ 0 h 3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0"/>
                  <a:gd name="T16" fmla="*/ 0 h 360"/>
                  <a:gd name="T17" fmla="*/ 360 w 360"/>
                  <a:gd name="T18" fmla="*/ 360 h 3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0" h="360">
                    <a:moveTo>
                      <a:pt x="0" y="0"/>
                    </a:moveTo>
                    <a:lnTo>
                      <a:pt x="0" y="360"/>
                    </a:lnTo>
                    <a:lnTo>
                      <a:pt x="360" y="360"/>
                    </a:lnTo>
                    <a:lnTo>
                      <a:pt x="36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2" name="CaixaDeTexto 11"/>
          <p:cNvSpPr txBox="1"/>
          <p:nvPr/>
        </p:nvSpPr>
        <p:spPr>
          <a:xfrm>
            <a:off x="-843641" y="116632"/>
            <a:ext cx="9906000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Números do Soja Plus na </a:t>
            </a:r>
            <a:r>
              <a:rPr lang="pt-BR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Bahia</a:t>
            </a:r>
            <a:endParaRPr lang="pt-BR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61797" y="5093812"/>
            <a:ext cx="8190910" cy="2326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</a:p>
          <a:p>
            <a:r>
              <a:rPr lang="pt-BR" sz="2000" dirty="0" smtClean="0"/>
              <a:t>95% da soja do Estado da Bahia – 9 municípios -  Baianópolis</a:t>
            </a:r>
            <a:r>
              <a:rPr lang="pt-BR" sz="2000" dirty="0"/>
              <a:t>, Barreiras, </a:t>
            </a:r>
            <a:r>
              <a:rPr lang="pt-BR" sz="2000" dirty="0" err="1"/>
              <a:t>Côcos</a:t>
            </a:r>
            <a:r>
              <a:rPr lang="pt-BR" sz="2000" dirty="0"/>
              <a:t>, Correntina, </a:t>
            </a:r>
            <a:r>
              <a:rPr lang="pt-BR" sz="2000" dirty="0" smtClean="0"/>
              <a:t>Formosa do </a:t>
            </a:r>
            <a:r>
              <a:rPr lang="pt-BR" sz="2000" dirty="0"/>
              <a:t>Rio Preto, Jaborandi, Luís Eduardo Magalhães, Riachão das Neves e São </a:t>
            </a:r>
            <a:r>
              <a:rPr lang="pt-BR" sz="2000" dirty="0" err="1"/>
              <a:t>Desidério</a:t>
            </a:r>
            <a:endParaRPr lang="pt-BR" sz="2000" dirty="0"/>
          </a:p>
          <a:p>
            <a:r>
              <a:rPr lang="pt-BR" b="1" dirty="0"/>
              <a:t/>
            </a:r>
            <a:br>
              <a:rPr lang="pt-BR" b="1" dirty="0"/>
            </a:b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30282" y="2130279"/>
            <a:ext cx="3312368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110 propriedades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pt-BR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210.000 hectares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pt-BR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630.000 ton. 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732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-1815752" y="270758"/>
            <a:ext cx="12010069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Números do Soja Plus no </a:t>
            </a:r>
            <a:r>
              <a:rPr lang="pt-BR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Mato Grosso do Sul</a:t>
            </a:r>
            <a:endParaRPr lang="pt-BR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593632" y="2348880"/>
            <a:ext cx="3312368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87 propriedades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pt-BR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120.000 hectares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pt-BR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360.000 ton. </a:t>
            </a:r>
          </a:p>
          <a:p>
            <a:pPr algn="just"/>
            <a:endParaRPr lang="pt-BR" dirty="0"/>
          </a:p>
        </p:txBody>
      </p:sp>
      <p:pic>
        <p:nvPicPr>
          <p:cNvPr id="3078" name="Picture 6" descr="http://www.guianet.com.br/ms/mapam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9" y="1124743"/>
            <a:ext cx="5688632" cy="568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671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guianet.com.br/mg/mapamg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4" y="1484784"/>
            <a:ext cx="603270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50765" y="188640"/>
            <a:ext cx="7920880" cy="52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Números do Soja Plus </a:t>
            </a:r>
            <a:r>
              <a:rPr lang="pt-BR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Minas Gerais</a:t>
            </a:r>
            <a:endParaRPr lang="pt-BR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609184" y="2348880"/>
            <a:ext cx="3312368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21 propriedades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pt-BR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15.000 ha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pt-BR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50.000 ton. 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296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50765" y="188640"/>
            <a:ext cx="7920880" cy="52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Números do Soja Plus </a:t>
            </a:r>
            <a:r>
              <a:rPr lang="pt-BR" sz="2800" b="1" dirty="0" smtClean="0">
                <a:solidFill>
                  <a:srgbClr val="119F22"/>
                </a:solidFill>
                <a:latin typeface="Arial" pitchFamily="34" charset="0"/>
                <a:cs typeface="Arial" pitchFamily="34" charset="0"/>
              </a:rPr>
              <a:t>Brasil</a:t>
            </a:r>
            <a:endParaRPr lang="pt-BR" sz="2800" b="1" dirty="0">
              <a:solidFill>
                <a:srgbClr val="119F2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 descr="http://www.guiageo.com/pictures/brasil-politic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249160"/>
            <a:ext cx="5544616" cy="527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817096" y="2515547"/>
            <a:ext cx="4210406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937 propriedades rurais</a:t>
            </a:r>
            <a:endParaRPr lang="pt-BR" dirty="0"/>
          </a:p>
          <a:p>
            <a:pPr marL="342900" indent="-342900" algn="just">
              <a:buFont typeface="Arial" pitchFamily="34" charset="0"/>
              <a:buChar char="•"/>
            </a:pPr>
            <a:endParaRPr lang="pt-BR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2.165.833 ha 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pt-BR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pt-BR" dirty="0" smtClean="0"/>
              <a:t>6,5 milhões de ton.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1890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0472" y="1381979"/>
            <a:ext cx="9073008" cy="46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Produção de Soja no Brasil – 96 milhões de toneladas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44488" y="233525"/>
            <a:ext cx="8424936" cy="87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PROGRAMAS DE SUSTENTABILIDADE DA ABIOVE</a:t>
            </a:r>
          </a:p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32992" y="2132856"/>
            <a:ext cx="9073008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dirty="0" smtClean="0"/>
          </a:p>
          <a:p>
            <a:pPr algn="just"/>
            <a:r>
              <a:rPr lang="pt-BR" dirty="0" smtClean="0"/>
              <a:t>Moratória </a:t>
            </a:r>
            <a:r>
              <a:rPr lang="pt-BR" dirty="0"/>
              <a:t>da Soja: Desmatamento zero no Bioma </a:t>
            </a:r>
            <a:r>
              <a:rPr lang="pt-BR" dirty="0" smtClean="0"/>
              <a:t>Amazônia:  </a:t>
            </a:r>
            <a:r>
              <a:rPr lang="pt-BR" dirty="0">
                <a:solidFill>
                  <a:srgbClr val="FF0000"/>
                </a:solidFill>
              </a:rPr>
              <a:t>10,8 milhões de toneladas </a:t>
            </a:r>
            <a:endParaRPr lang="pt-BR" dirty="0" smtClean="0">
              <a:solidFill>
                <a:srgbClr val="FF0000"/>
              </a:solidFill>
            </a:endParaRPr>
          </a:p>
          <a:p>
            <a:pPr marL="342900" indent="-342900" algn="just">
              <a:buFontTx/>
              <a:buChar char="-"/>
            </a:pPr>
            <a:endParaRPr lang="pt-BR" sz="900" dirty="0" smtClean="0"/>
          </a:p>
          <a:p>
            <a:pPr algn="just"/>
            <a:r>
              <a:rPr lang="pt-BR" dirty="0" smtClean="0"/>
              <a:t>                   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Programa de Gestão da Propriedade Rural em 4 Estados (MT; MS; MG e BA): </a:t>
            </a:r>
            <a:r>
              <a:rPr lang="pt-BR" dirty="0" smtClean="0">
                <a:solidFill>
                  <a:srgbClr val="FF0000"/>
                </a:solidFill>
              </a:rPr>
              <a:t>6,5 milhões de toneladas</a:t>
            </a:r>
          </a:p>
          <a:p>
            <a:endParaRPr lang="pt-BR" dirty="0"/>
          </a:p>
        </p:txBody>
      </p:sp>
      <p:pic>
        <p:nvPicPr>
          <p:cNvPr id="6" name="Picture 2" descr="Logo G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4" y="2492896"/>
            <a:ext cx="792088" cy="78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99" y="4253690"/>
            <a:ext cx="1742576" cy="410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656299" y="6055580"/>
            <a:ext cx="8821323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Total =  17,3 milhões de toneladas – 18% do volume total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06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404664"/>
            <a:ext cx="9782175" cy="621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87367" y="387162"/>
            <a:ext cx="8956298" cy="529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Politicas publicas para uma agricultura sustentável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840173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122047"/>
            <a:ext cx="6961396" cy="5605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87367" y="387162"/>
            <a:ext cx="8956298" cy="529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Politicas publicas para uma agricultura sustentável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91931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82" name="Picture 4" descr="Y:\1 - Fotos e logos\ABIOVE e associadas\ASSOCIADAS\Logo ADM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9871" y="1491196"/>
            <a:ext cx="1135063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783" name="Picture 5" descr="Y:\1 - Fotos e logos\ABIOVE e associadas\ASSOCIADAS\Amaggi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541500" y="1894421"/>
            <a:ext cx="1838458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785" name="Picture 7" descr="Y:\1 - Fotos e logos\ABIOVE e associadas\ASSOCIADAS\Baldo-logo01.bmp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315550" y="3491869"/>
            <a:ext cx="78938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786" name="Picture 9" descr="Y:\1 - Fotos e logos\ABIOVE e associadas\ASSOCIADAS\Logo Bunge-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507012" y="3225946"/>
            <a:ext cx="206891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787" name="Picture 10" descr="Y:\1 - Fotos e logos\ABIOVE e associadas\ASSOCIADAS\cargill.gif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6747199" y="3225945"/>
            <a:ext cx="1719792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788" name="Picture 11" descr="Y:\1 - Fotos e logos\ABIOVE e associadas\ASSOCIADAS\Logo IMCOPA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662524" y="4842675"/>
            <a:ext cx="157189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789" name="Picture 12" descr="Y:\1 - Fotos e logos\ABIOVE e associadas\ASSOCIADAS\LDCommodities_logo_pms300-180506.JP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3128331" y="4922051"/>
            <a:ext cx="1767946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790" name="Picture 13" descr="Y:\1 - Fotos e logos\ABIOVE e associadas\ASSOCIADAS\O Menu.jp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7855363" y="4699801"/>
            <a:ext cx="1719792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796" name="Picture 2" descr="Y:\1 - Fotos e logos\ABIOVE e associadas\ASSOCIADAS\pic02306.jpg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3685325" y="1752340"/>
            <a:ext cx="160456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706248" y="261200"/>
            <a:ext cx="7673710" cy="5295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2800" b="1" dirty="0" smtClean="0">
                <a:solidFill>
                  <a:srgbClr val="006600"/>
                </a:solidFill>
                <a:latin typeface="Arial" charset="0"/>
              </a:rPr>
              <a:t>MUCHAS GRACIAS !!!</a:t>
            </a:r>
            <a:endParaRPr lang="pt-BR" sz="2800" b="1" dirty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143579" y="5999815"/>
            <a:ext cx="3521596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6600"/>
                </a:solidFill>
                <a:latin typeface="Arial" charset="0"/>
                <a:hlinkClick r:id="rId12"/>
              </a:rPr>
              <a:t>www.abiove.com.br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54" y="4740282"/>
            <a:ext cx="1496219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72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30747" y="6453336"/>
            <a:ext cx="6080018" cy="34330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Fonte: INPE, 2015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25" y="2229205"/>
            <a:ext cx="7713592" cy="395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1136576" y="111344"/>
            <a:ext cx="7128000" cy="792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006600"/>
                </a:solidFill>
              </a:rPr>
              <a:t>SHARP FALL IN DEFORESTATION</a:t>
            </a:r>
            <a:endParaRPr lang="pt-BR" sz="2400" dirty="0">
              <a:solidFill>
                <a:srgbClr val="006600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712640" y="1124744"/>
            <a:ext cx="6768752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err="1" smtClean="0"/>
              <a:t>Deforestation</a:t>
            </a:r>
            <a:r>
              <a:rPr lang="pt-BR" b="1" dirty="0" smtClean="0"/>
              <a:t> rate in </a:t>
            </a:r>
            <a:r>
              <a:rPr lang="pt-BR" b="1" dirty="0" err="1" smtClean="0"/>
              <a:t>the</a:t>
            </a:r>
            <a:r>
              <a:rPr lang="pt-BR" b="1" dirty="0" smtClean="0"/>
              <a:t> </a:t>
            </a:r>
            <a:r>
              <a:rPr lang="pt-BR" b="1" dirty="0" err="1" smtClean="0"/>
              <a:t>Amazon</a:t>
            </a:r>
            <a:r>
              <a:rPr lang="pt-BR" b="1" dirty="0" smtClean="0"/>
              <a:t> </a:t>
            </a:r>
            <a:r>
              <a:rPr lang="pt-BR" b="1" dirty="0" err="1" smtClean="0"/>
              <a:t>Biome</a:t>
            </a:r>
            <a:endParaRPr lang="pt-BR" b="1" dirty="0" smtClean="0"/>
          </a:p>
          <a:p>
            <a:pPr algn="ctr"/>
            <a:r>
              <a:rPr lang="pt-BR" b="1" dirty="0" smtClean="0"/>
              <a:t>over </a:t>
            </a:r>
            <a:r>
              <a:rPr lang="pt-BR" b="1" dirty="0" err="1" smtClean="0"/>
              <a:t>the</a:t>
            </a:r>
            <a:r>
              <a:rPr lang="pt-BR" b="1" dirty="0" smtClean="0"/>
              <a:t> </a:t>
            </a:r>
            <a:r>
              <a:rPr lang="pt-BR" b="1" dirty="0" err="1" smtClean="0"/>
              <a:t>last</a:t>
            </a:r>
            <a:r>
              <a:rPr lang="pt-BR" b="1" dirty="0" smtClean="0"/>
              <a:t> </a:t>
            </a:r>
            <a:r>
              <a:rPr lang="pt-BR" b="1" dirty="0" err="1" smtClean="0"/>
              <a:t>ten</a:t>
            </a:r>
            <a:r>
              <a:rPr lang="pt-BR" b="1" dirty="0" smtClean="0"/>
              <a:t> </a:t>
            </a:r>
            <a:r>
              <a:rPr lang="pt-BR" b="1" dirty="0" err="1" smtClean="0"/>
              <a:t>years</a:t>
            </a:r>
            <a:r>
              <a:rPr lang="pt-BR" b="1" dirty="0" smtClean="0"/>
              <a:t>, in km</a:t>
            </a:r>
            <a:r>
              <a:rPr lang="pt-BR" b="1" baseline="30000" dirty="0" smtClean="0"/>
              <a:t>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4764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124744"/>
            <a:ext cx="7785277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208584" y="116632"/>
            <a:ext cx="7128000" cy="792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3366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006600"/>
                </a:solidFill>
              </a:rPr>
              <a:t>SHARP FALL IN DEFORESTATION</a:t>
            </a:r>
            <a:endParaRPr lang="pt-BR" sz="24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9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20385" y="36513"/>
            <a:ext cx="184730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pt-BR"/>
          </a:p>
        </p:txBody>
      </p:sp>
      <p:pic>
        <p:nvPicPr>
          <p:cNvPr id="263182" name="Picture 14" descr="mapa_referencia_amazonia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601" y="-106317"/>
            <a:ext cx="1658228" cy="1663109"/>
          </a:xfrm>
          <a:prstGeom prst="rect">
            <a:avLst/>
          </a:prstGeom>
          <a:noFill/>
          <a:ln>
            <a:noFill/>
          </a:ln>
          <a:effectLst>
            <a:outerShdw dist="89803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202" name="Rectangle 34"/>
          <p:cNvSpPr>
            <a:spLocks noChangeArrowheads="1"/>
          </p:cNvSpPr>
          <p:nvPr/>
        </p:nvSpPr>
        <p:spPr bwMode="auto">
          <a:xfrm>
            <a:off x="8292228" y="6365875"/>
            <a:ext cx="1579984" cy="295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1200" b="1">
                <a:solidFill>
                  <a:schemeClr val="bg1"/>
                </a:solidFill>
              </a:rPr>
              <a:t>Fonte: IBAMA 2004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341776" y="919831"/>
            <a:ext cx="751635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- 408 </a:t>
            </a:r>
            <a:r>
              <a:rPr lang="pt-BR" sz="2800" dirty="0" err="1" smtClean="0"/>
              <a:t>millions</a:t>
            </a:r>
            <a:r>
              <a:rPr lang="pt-BR" sz="2800" dirty="0" smtClean="0"/>
              <a:t> ha (48% </a:t>
            </a:r>
            <a:r>
              <a:rPr lang="pt-BR" sz="2800" dirty="0" err="1" smtClean="0"/>
              <a:t>of</a:t>
            </a:r>
            <a:r>
              <a:rPr lang="pt-BR" sz="2800" dirty="0" smtClean="0"/>
              <a:t> </a:t>
            </a:r>
            <a:r>
              <a:rPr lang="pt-BR" sz="2800" dirty="0" err="1" smtClean="0"/>
              <a:t>Brazil</a:t>
            </a:r>
            <a:r>
              <a:rPr lang="pt-BR" sz="2800" dirty="0" smtClean="0"/>
              <a:t>)</a:t>
            </a:r>
          </a:p>
          <a:p>
            <a:r>
              <a:rPr lang="pt-BR" sz="2800" dirty="0" smtClean="0"/>
              <a:t>- 80% </a:t>
            </a:r>
            <a:r>
              <a:rPr lang="pt-BR" sz="2800" dirty="0" err="1" smtClean="0"/>
              <a:t>of</a:t>
            </a:r>
            <a:r>
              <a:rPr lang="pt-BR" sz="2800" dirty="0" smtClean="0"/>
              <a:t> </a:t>
            </a:r>
            <a:r>
              <a:rPr lang="pt-BR" sz="2800" dirty="0" err="1" smtClean="0"/>
              <a:t>native</a:t>
            </a:r>
            <a:r>
              <a:rPr lang="pt-BR" sz="2800" dirty="0" smtClean="0"/>
              <a:t> </a:t>
            </a:r>
            <a:r>
              <a:rPr lang="pt-BR" sz="2800" dirty="0" err="1" smtClean="0"/>
              <a:t>vegetation</a:t>
            </a:r>
            <a:r>
              <a:rPr lang="pt-BR" sz="2800" dirty="0" smtClean="0"/>
              <a:t> </a:t>
            </a:r>
            <a:r>
              <a:rPr lang="pt-BR" sz="2800" dirty="0" err="1" smtClean="0"/>
              <a:t>preserved</a:t>
            </a:r>
            <a:endParaRPr lang="pt-BR" sz="3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-59600" y="150390"/>
            <a:ext cx="996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pt-BR" sz="4000" b="1" dirty="0" smtClean="0">
                <a:solidFill>
                  <a:srgbClr val="00B050"/>
                </a:solidFill>
              </a:rPr>
              <a:t>BIOMA   AMAZÔNIA</a:t>
            </a:r>
            <a:endParaRPr lang="pt-BR" sz="4000" b="1" dirty="0">
              <a:solidFill>
                <a:srgbClr val="00B050"/>
              </a:solidFill>
            </a:endParaRPr>
          </a:p>
        </p:txBody>
      </p:sp>
      <p:pic>
        <p:nvPicPr>
          <p:cNvPr id="4100" name="Picture 4" descr="http://imgms.viajeaqui.abril.com.br/1/foto-galeria-materia-620-qeh2.jpeg?13227348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34" y="3140968"/>
            <a:ext cx="2902988" cy="18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58" y="1998004"/>
            <a:ext cx="6138278" cy="45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99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8"/>
          <p:cNvSpPr>
            <a:spLocks noChangeArrowheads="1"/>
          </p:cNvSpPr>
          <p:nvPr/>
        </p:nvSpPr>
        <p:spPr bwMode="auto">
          <a:xfrm>
            <a:off x="3287423" y="1104840"/>
            <a:ext cx="184730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>
              <a:solidFill>
                <a:srgbClr val="000000"/>
              </a:solidFill>
            </a:endParaRPr>
          </a:p>
        </p:txBody>
      </p:sp>
      <p:graphicFrame>
        <p:nvGraphicFramePr>
          <p:cNvPr id="8" name="Espaço Reservado para Gráfico 7"/>
          <p:cNvGraphicFramePr>
            <a:graphicFrameLocks noGrp="1"/>
          </p:cNvGraphicFramePr>
          <p:nvPr>
            <p:ph type="chart" idx="1"/>
            <p:extLst>
              <p:ext uri="{D42A27DB-BD31-4B8C-83A1-F6EECF244321}">
                <p14:modId xmlns:p14="http://schemas.microsoft.com/office/powerpoint/2010/main" val="800085996"/>
              </p:ext>
            </p:extLst>
          </p:nvPr>
        </p:nvGraphicFramePr>
        <p:xfrm>
          <a:off x="150584" y="1603438"/>
          <a:ext cx="9338920" cy="5210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50584" y="6381328"/>
            <a:ext cx="2361545" cy="36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600" dirty="0">
                <a:solidFill>
                  <a:srgbClr val="000000"/>
                </a:solidFill>
              </a:rPr>
              <a:t>Fontes: </a:t>
            </a:r>
            <a:r>
              <a:rPr lang="pt-BR" sz="1600" dirty="0" smtClean="0">
                <a:solidFill>
                  <a:srgbClr val="000000"/>
                </a:solidFill>
              </a:rPr>
              <a:t>CONAB, 2015</a:t>
            </a:r>
            <a:endParaRPr lang="pt-BR" sz="1600" dirty="0">
              <a:solidFill>
                <a:srgbClr val="00000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88504" y="4783459"/>
            <a:ext cx="738365" cy="40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B7317"/>
                </a:solidFill>
              </a:rPr>
              <a:t>12</a:t>
            </a:r>
            <a:endParaRPr lang="pt-BR" sz="2000" dirty="0">
              <a:solidFill>
                <a:srgbClr val="0B7317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12640" y="146178"/>
            <a:ext cx="6152325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i="0" u="none" strike="noStrike" cap="none" normalizeH="0" baseline="0" dirty="0" smtClean="0">
                <a:ln>
                  <a:noFill/>
                </a:ln>
                <a:solidFill>
                  <a:srgbClr val="0B7317"/>
                </a:solidFill>
                <a:effectLst/>
                <a:latin typeface="+mj-lt"/>
                <a:cs typeface="Arial" pitchFamily="34" charset="0"/>
              </a:rPr>
              <a:t>EVOLUTION OF SOYBEAN PRODUCTION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i="0" u="none" strike="noStrike" cap="none" normalizeH="0" baseline="0" dirty="0" smtClean="0">
                <a:ln>
                  <a:noFill/>
                </a:ln>
                <a:solidFill>
                  <a:srgbClr val="0B7317"/>
                </a:solidFill>
                <a:effectLst/>
                <a:latin typeface="+mj-lt"/>
                <a:cs typeface="Arial" pitchFamily="34" charset="0"/>
              </a:rPr>
              <a:t>BRAZIL (1975 – 2015)</a:t>
            </a:r>
          </a:p>
        </p:txBody>
      </p:sp>
    </p:spTree>
    <p:extLst>
      <p:ext uri="{BB962C8B-B14F-4D97-AF65-F5344CB8AC3E}">
        <p14:creationId xmlns:p14="http://schemas.microsoft.com/office/powerpoint/2010/main" val="234434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trutura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68700</TotalTime>
  <Words>1457</Words>
  <Application>Microsoft Macintosh PowerPoint</Application>
  <PresentationFormat>A4 Paper (210x297 mm)</PresentationFormat>
  <Paragraphs>324</Paragraphs>
  <Slides>59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Estrutura padrão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TRANSPARENCY COMMUNICATIONS IN BRAZIL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COMPLIANCE OF FUEL SUPPLY LOCATIONS</vt:lpstr>
      <vt:lpstr> RURAL ENVIRONMENTAL REGISTRATION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ABIOVE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IASC 2005</dc:title>
  <dc:creator>Daniel Furlan Amaral</dc:creator>
  <cp:lastModifiedBy>Maria Becerra</cp:lastModifiedBy>
  <cp:revision>8311</cp:revision>
  <cp:lastPrinted>2013-05-20T18:31:59Z</cp:lastPrinted>
  <dcterms:created xsi:type="dcterms:W3CDTF">2001-07-27T13:00:43Z</dcterms:created>
  <dcterms:modified xsi:type="dcterms:W3CDTF">2015-11-03T16:15:28Z</dcterms:modified>
</cp:coreProperties>
</file>